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Overpass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96328C-DEC5-4858-8BC1-21BD4D022140}">
  <a:tblStyle styleId="{9996328C-DEC5-4858-8BC1-21BD4D022140}" styleName="Table_0"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E7E7"/>
          </a:solidFill>
        </a:fill>
      </a:tcStyle>
    </a:wholeTbl>
    <a:band1H>
      <a:tcTxStyle b="off" i="off"/>
      <a:tcStyle>
        <a:tcBdr/>
        <a:fill>
          <a:solidFill>
            <a:srgbClr val="F3CC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3CCC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/>
        <a:fill>
          <a:solidFill>
            <a:srgbClr val="DF2E28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/>
        <a:fill>
          <a:solidFill>
            <a:srgbClr val="DF2E28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DF2E28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DF2E28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4457d11778_2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g14457d11778_2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4457d11778_7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4457d11778_7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4457d1177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4457d1177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4457d1177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4457d1177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4457d11778_7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4457d11778_7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4457d11778_7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4457d11778_7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4457d11778_7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4457d11778_7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4457d11778_2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g14457d11778_2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4457d11778_7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4457d11778_7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4457d11778_2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g14457d11778_2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slack-redir.net/link?url=https%3A%2F%2Fwww.freepik.com%2F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 rot="5400000">
            <a:off x="125" y="0"/>
            <a:ext cx="5139900" cy="5139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5079048" y="1265126"/>
            <a:ext cx="34530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5594600" y="3367769"/>
            <a:ext cx="24219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ctrTitle" idx="2"/>
          </p:nvPr>
        </p:nvSpPr>
        <p:spPr>
          <a:xfrm>
            <a:off x="5079050" y="1916726"/>
            <a:ext cx="34530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14"/>
          <p:cNvSpPr/>
          <p:nvPr/>
        </p:nvSpPr>
        <p:spPr>
          <a:xfrm flipH="1">
            <a:off x="8250900" y="4250425"/>
            <a:ext cx="893100" cy="893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AND_BODY_2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3263100" y="3299338"/>
            <a:ext cx="26178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816775" y="1378863"/>
            <a:ext cx="5510400" cy="18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15"/>
          <p:cNvSpPr/>
          <p:nvPr/>
        </p:nvSpPr>
        <p:spPr>
          <a:xfrm rot="10800000">
            <a:off x="7535700" y="0"/>
            <a:ext cx="1608300" cy="1608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" name="Google Shape;63;p15"/>
          <p:cNvCxnSpPr/>
          <p:nvPr/>
        </p:nvCxnSpPr>
        <p:spPr>
          <a:xfrm>
            <a:off x="0" y="3532000"/>
            <a:ext cx="3114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BIG_NUMBER_1_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6"/>
          <p:cNvCxnSpPr/>
          <p:nvPr/>
        </p:nvCxnSpPr>
        <p:spPr>
          <a:xfrm>
            <a:off x="0" y="1291150"/>
            <a:ext cx="9183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1065925" y="1827175"/>
            <a:ext cx="21534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1"/>
          </p:nvPr>
        </p:nvSpPr>
        <p:spPr>
          <a:xfrm>
            <a:off x="1065925" y="2254175"/>
            <a:ext cx="2153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title" idx="2"/>
          </p:nvPr>
        </p:nvSpPr>
        <p:spPr>
          <a:xfrm>
            <a:off x="3495249" y="1827175"/>
            <a:ext cx="21534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3"/>
          </p:nvPr>
        </p:nvSpPr>
        <p:spPr>
          <a:xfrm>
            <a:off x="3495249" y="2254175"/>
            <a:ext cx="2153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title" idx="4"/>
          </p:nvPr>
        </p:nvSpPr>
        <p:spPr>
          <a:xfrm>
            <a:off x="5924573" y="1827175"/>
            <a:ext cx="21534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5"/>
          </p:nvPr>
        </p:nvSpPr>
        <p:spPr>
          <a:xfrm>
            <a:off x="5924573" y="2254175"/>
            <a:ext cx="2153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 idx="6"/>
          </p:nvPr>
        </p:nvSpPr>
        <p:spPr>
          <a:xfrm>
            <a:off x="1065925" y="3363775"/>
            <a:ext cx="21534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7"/>
          </p:nvPr>
        </p:nvSpPr>
        <p:spPr>
          <a:xfrm>
            <a:off x="1065925" y="3790825"/>
            <a:ext cx="2153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 idx="8"/>
          </p:nvPr>
        </p:nvSpPr>
        <p:spPr>
          <a:xfrm>
            <a:off x="3495249" y="3363775"/>
            <a:ext cx="21534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9"/>
          </p:nvPr>
        </p:nvSpPr>
        <p:spPr>
          <a:xfrm>
            <a:off x="3495249" y="3790825"/>
            <a:ext cx="2153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 idx="13"/>
          </p:nvPr>
        </p:nvSpPr>
        <p:spPr>
          <a:xfrm>
            <a:off x="5924573" y="3363775"/>
            <a:ext cx="21534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4"/>
          </p:nvPr>
        </p:nvSpPr>
        <p:spPr>
          <a:xfrm>
            <a:off x="5924573" y="3790825"/>
            <a:ext cx="2153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 idx="15"/>
          </p:nvPr>
        </p:nvSpPr>
        <p:spPr>
          <a:xfrm>
            <a:off x="1655575" y="604618"/>
            <a:ext cx="583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79" name="Google Shape;79;p16"/>
          <p:cNvGrpSpPr/>
          <p:nvPr/>
        </p:nvGrpSpPr>
        <p:grpSpPr>
          <a:xfrm>
            <a:off x="-3387" y="-560"/>
            <a:ext cx="9168188" cy="5162579"/>
            <a:chOff x="-316446" y="-176566"/>
            <a:chExt cx="9796119" cy="5516165"/>
          </a:xfrm>
        </p:grpSpPr>
        <p:sp>
          <p:nvSpPr>
            <p:cNvPr id="80" name="Google Shape;80;p16"/>
            <p:cNvSpPr/>
            <p:nvPr/>
          </p:nvSpPr>
          <p:spPr>
            <a:xfrm rot="10800000" flipH="1">
              <a:off x="-316446" y="-176566"/>
              <a:ext cx="706200" cy="706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6"/>
            <p:cNvSpPr/>
            <p:nvPr/>
          </p:nvSpPr>
          <p:spPr>
            <a:xfrm flipH="1">
              <a:off x="8773473" y="4633399"/>
              <a:ext cx="706200" cy="7062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ONE_COLUMN_TEXT_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 rot="-5400000" flipH="1">
            <a:off x="5077950" y="0"/>
            <a:ext cx="4066200" cy="40662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125" y="4250425"/>
            <a:ext cx="893100" cy="893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145025" y="543777"/>
            <a:ext cx="38400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1323675" y="1794420"/>
            <a:ext cx="3482700" cy="11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1322825" y="3445050"/>
            <a:ext cx="34827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lang="en" sz="1000" b="1" i="0" u="none" strike="noStrike" cap="none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lang="en" sz="1000" b="1" i="0" u="none" strike="noStrike" cap="none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infographics &amp; images by </a:t>
            </a:r>
            <a:r>
              <a:rPr lang="en" sz="1000" b="1" i="0" u="none" strike="noStrike" cap="none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p17"/>
          <p:cNvCxnSpPr/>
          <p:nvPr/>
        </p:nvCxnSpPr>
        <p:spPr>
          <a:xfrm>
            <a:off x="-81450" y="1659550"/>
            <a:ext cx="8545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711950" y="2167693"/>
            <a:ext cx="3860100" cy="24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marL="914400" lvl="1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2"/>
          </p:nvPr>
        </p:nvSpPr>
        <p:spPr>
          <a:xfrm>
            <a:off x="4572050" y="2167693"/>
            <a:ext cx="3860100" cy="24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marL="914400" lvl="1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1238175" y="608216"/>
            <a:ext cx="666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18"/>
          <p:cNvCxnSpPr/>
          <p:nvPr/>
        </p:nvCxnSpPr>
        <p:spPr>
          <a:xfrm>
            <a:off x="5025" y="1291150"/>
            <a:ext cx="9150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18"/>
          <p:cNvSpPr/>
          <p:nvPr/>
        </p:nvSpPr>
        <p:spPr>
          <a:xfrm rot="5400000" flipH="1">
            <a:off x="3" y="4693504"/>
            <a:ext cx="450000" cy="450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9"/>
          <p:cNvGrpSpPr/>
          <p:nvPr/>
        </p:nvGrpSpPr>
        <p:grpSpPr>
          <a:xfrm>
            <a:off x="0" y="1141500"/>
            <a:ext cx="9138400" cy="3997500"/>
            <a:chOff x="0" y="1141500"/>
            <a:chExt cx="9138400" cy="3997500"/>
          </a:xfrm>
        </p:grpSpPr>
        <p:sp>
          <p:nvSpPr>
            <p:cNvPr id="97" name="Google Shape;97;p19"/>
            <p:cNvSpPr/>
            <p:nvPr/>
          </p:nvSpPr>
          <p:spPr>
            <a:xfrm>
              <a:off x="0" y="1141500"/>
              <a:ext cx="3997500" cy="39975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8" name="Google Shape;98;p19"/>
            <p:cNvCxnSpPr/>
            <p:nvPr/>
          </p:nvCxnSpPr>
          <p:spPr>
            <a:xfrm>
              <a:off x="5123800" y="1291150"/>
              <a:ext cx="4014600" cy="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4572000" y="1804650"/>
            <a:ext cx="3858600" cy="15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700"/>
            </a:lvl1pPr>
            <a:lvl2pPr marL="914400" lvl="1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4572000" y="598168"/>
            <a:ext cx="398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cxnSp>
        <p:nvCxnSpPr>
          <p:cNvPr id="101" name="Google Shape;101;p19"/>
          <p:cNvCxnSpPr/>
          <p:nvPr/>
        </p:nvCxnSpPr>
        <p:spPr>
          <a:xfrm>
            <a:off x="4572000" y="1291150"/>
            <a:ext cx="4584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/>
          <p:nvPr/>
        </p:nvSpPr>
        <p:spPr>
          <a:xfrm flipH="1">
            <a:off x="7714075" y="3709150"/>
            <a:ext cx="1429800" cy="1429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20"/>
          <p:cNvCxnSpPr/>
          <p:nvPr/>
        </p:nvCxnSpPr>
        <p:spPr>
          <a:xfrm>
            <a:off x="-15025" y="1291150"/>
            <a:ext cx="844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708250" y="1291149"/>
            <a:ext cx="7728000" cy="29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702950" y="601534"/>
            <a:ext cx="773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21"/>
          <p:cNvCxnSpPr/>
          <p:nvPr/>
        </p:nvCxnSpPr>
        <p:spPr>
          <a:xfrm>
            <a:off x="-1250" y="1289350"/>
            <a:ext cx="7368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1655575" y="599856"/>
            <a:ext cx="583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/>
          <p:nvPr/>
        </p:nvSpPr>
        <p:spPr>
          <a:xfrm rot="-5400000" flipH="1">
            <a:off x="7894975" y="0"/>
            <a:ext cx="1248900" cy="1248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1"/>
          <p:cNvSpPr/>
          <p:nvPr/>
        </p:nvSpPr>
        <p:spPr>
          <a:xfrm rot="5400000" flipH="1">
            <a:off x="0" y="3890025"/>
            <a:ext cx="1248900" cy="1248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CUSTOM_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/>
          <p:nvPr/>
        </p:nvSpPr>
        <p:spPr>
          <a:xfrm rot="10800000" flipH="1">
            <a:off x="0" y="0"/>
            <a:ext cx="5139900" cy="5139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571950" y="608241"/>
            <a:ext cx="333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2"/>
          <p:cNvSpPr/>
          <p:nvPr/>
        </p:nvSpPr>
        <p:spPr>
          <a:xfrm rot="-5400000" flipH="1">
            <a:off x="8337600" y="0"/>
            <a:ext cx="806400" cy="806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22"/>
          <p:cNvCxnSpPr/>
          <p:nvPr/>
        </p:nvCxnSpPr>
        <p:spPr>
          <a:xfrm>
            <a:off x="-29375" y="1291150"/>
            <a:ext cx="39114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ONE_COLUMN_TEXT_2_1">
    <p:bg>
      <p:bgPr>
        <a:solidFill>
          <a:schemeClr val="dk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/>
          <p:nvPr/>
        </p:nvSpPr>
        <p:spPr>
          <a:xfrm>
            <a:off x="0" y="0"/>
            <a:ext cx="5139900" cy="5139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1655547" y="601555"/>
            <a:ext cx="583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2" hasCustomPrompt="1"/>
          </p:nvPr>
        </p:nvSpPr>
        <p:spPr>
          <a:xfrm>
            <a:off x="4062872" y="1970950"/>
            <a:ext cx="3893400" cy="1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3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1"/>
          </p:nvPr>
        </p:nvSpPr>
        <p:spPr>
          <a:xfrm>
            <a:off x="4011847" y="3451000"/>
            <a:ext cx="39954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24"/>
          <p:cNvSpPr/>
          <p:nvPr/>
        </p:nvSpPr>
        <p:spPr>
          <a:xfrm rot="10800000">
            <a:off x="8427600" y="-150"/>
            <a:ext cx="716400" cy="716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24"/>
          <p:cNvCxnSpPr/>
          <p:nvPr/>
        </p:nvCxnSpPr>
        <p:spPr>
          <a:xfrm>
            <a:off x="-1250" y="1289350"/>
            <a:ext cx="7368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/>
          <p:nvPr/>
        </p:nvSpPr>
        <p:spPr>
          <a:xfrm rot="-5400000" flipH="1">
            <a:off x="3942000" y="-74350"/>
            <a:ext cx="5127900" cy="52845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1423158" y="749610"/>
            <a:ext cx="3295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ubTitle" idx="1"/>
          </p:nvPr>
        </p:nvSpPr>
        <p:spPr>
          <a:xfrm>
            <a:off x="1423158" y="1049084"/>
            <a:ext cx="32952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title" idx="2"/>
          </p:nvPr>
        </p:nvSpPr>
        <p:spPr>
          <a:xfrm>
            <a:off x="1423157" y="1731646"/>
            <a:ext cx="3295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ubTitle" idx="3"/>
          </p:nvPr>
        </p:nvSpPr>
        <p:spPr>
          <a:xfrm>
            <a:off x="1423158" y="2031120"/>
            <a:ext cx="32952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title" idx="4"/>
          </p:nvPr>
        </p:nvSpPr>
        <p:spPr>
          <a:xfrm>
            <a:off x="1423150" y="2713679"/>
            <a:ext cx="3295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5"/>
          </p:nvPr>
        </p:nvSpPr>
        <p:spPr>
          <a:xfrm>
            <a:off x="1423150" y="3013129"/>
            <a:ext cx="32952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title" idx="6"/>
          </p:nvPr>
        </p:nvSpPr>
        <p:spPr>
          <a:xfrm>
            <a:off x="1423158" y="3695700"/>
            <a:ext cx="3295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ubTitle" idx="7"/>
          </p:nvPr>
        </p:nvSpPr>
        <p:spPr>
          <a:xfrm>
            <a:off x="1423150" y="3995150"/>
            <a:ext cx="32952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title" idx="8"/>
          </p:nvPr>
        </p:nvSpPr>
        <p:spPr>
          <a:xfrm>
            <a:off x="5970149" y="651060"/>
            <a:ext cx="25854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 idx="9"/>
          </p:nvPr>
        </p:nvSpPr>
        <p:spPr>
          <a:xfrm>
            <a:off x="545806" y="728963"/>
            <a:ext cx="8901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title" idx="13"/>
          </p:nvPr>
        </p:nvSpPr>
        <p:spPr>
          <a:xfrm>
            <a:off x="545806" y="1710979"/>
            <a:ext cx="8901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 idx="14"/>
          </p:nvPr>
        </p:nvSpPr>
        <p:spPr>
          <a:xfrm>
            <a:off x="545806" y="2692996"/>
            <a:ext cx="8901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 idx="15"/>
          </p:nvPr>
        </p:nvSpPr>
        <p:spPr>
          <a:xfrm>
            <a:off x="545806" y="3675013"/>
            <a:ext cx="8901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40" name="Google Shape;140;p25"/>
          <p:cNvGrpSpPr/>
          <p:nvPr/>
        </p:nvGrpSpPr>
        <p:grpSpPr>
          <a:xfrm>
            <a:off x="0" y="1595525"/>
            <a:ext cx="5051100" cy="1944750"/>
            <a:chOff x="0" y="1595525"/>
            <a:chExt cx="5051100" cy="1944750"/>
          </a:xfrm>
        </p:grpSpPr>
        <p:cxnSp>
          <p:nvCxnSpPr>
            <p:cNvPr id="141" name="Google Shape;141;p25"/>
            <p:cNvCxnSpPr/>
            <p:nvPr/>
          </p:nvCxnSpPr>
          <p:spPr>
            <a:xfrm>
              <a:off x="0" y="1595525"/>
              <a:ext cx="40956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" name="Google Shape;142;p25"/>
            <p:cNvCxnSpPr/>
            <p:nvPr/>
          </p:nvCxnSpPr>
          <p:spPr>
            <a:xfrm>
              <a:off x="0" y="2567900"/>
              <a:ext cx="4577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" name="Google Shape;143;p25"/>
            <p:cNvCxnSpPr/>
            <p:nvPr/>
          </p:nvCxnSpPr>
          <p:spPr>
            <a:xfrm>
              <a:off x="0" y="3540275"/>
              <a:ext cx="50511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5684450" y="563023"/>
            <a:ext cx="2746200" cy="21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cxnSp>
        <p:nvCxnSpPr>
          <p:cNvPr id="146" name="Google Shape;146;p26"/>
          <p:cNvCxnSpPr/>
          <p:nvPr/>
        </p:nvCxnSpPr>
        <p:spPr>
          <a:xfrm>
            <a:off x="5267569" y="0"/>
            <a:ext cx="0" cy="28437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7" name="Google Shape;147;p26"/>
          <p:cNvPicPr preferRelativeResize="0"/>
          <p:nvPr/>
        </p:nvPicPr>
        <p:blipFill rotWithShape="1">
          <a:blip r:embed="rId2">
            <a:alphaModFix/>
          </a:blip>
          <a:srcRect l="4" t="57459" r="57458"/>
          <a:stretch/>
        </p:blipFill>
        <p:spPr>
          <a:xfrm flipH="1">
            <a:off x="5853900" y="3173400"/>
            <a:ext cx="3290100" cy="19701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175"/>
            <a:ext cx="1401600" cy="858300"/>
          </a:xfrm>
          <a:prstGeom prst="rtTriangl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27"/>
          <p:cNvCxnSpPr/>
          <p:nvPr/>
        </p:nvCxnSpPr>
        <p:spPr>
          <a:xfrm>
            <a:off x="-15025" y="2571750"/>
            <a:ext cx="91536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" name="Google Shape;151;p27"/>
          <p:cNvSpPr/>
          <p:nvPr/>
        </p:nvSpPr>
        <p:spPr>
          <a:xfrm rot="8100000" flipH="1">
            <a:off x="7311816" y="739541"/>
            <a:ext cx="3664369" cy="3664369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1430575" y="3021725"/>
            <a:ext cx="50112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ubTitle" idx="1"/>
          </p:nvPr>
        </p:nvSpPr>
        <p:spPr>
          <a:xfrm>
            <a:off x="1798625" y="3754625"/>
            <a:ext cx="42750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title" idx="2"/>
          </p:nvPr>
        </p:nvSpPr>
        <p:spPr>
          <a:xfrm>
            <a:off x="2317250" y="730775"/>
            <a:ext cx="3237900" cy="15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13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7"/>
          <p:cNvSpPr/>
          <p:nvPr/>
        </p:nvSpPr>
        <p:spPr>
          <a:xfrm rot="-2700000" flipH="1">
            <a:off x="-876105" y="1695620"/>
            <a:ext cx="1752211" cy="1752211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27"/>
          <p:cNvCxnSpPr>
            <a:stCxn id="155" idx="5"/>
          </p:cNvCxnSpPr>
          <p:nvPr/>
        </p:nvCxnSpPr>
        <p:spPr>
          <a:xfrm>
            <a:off x="0" y="2571726"/>
            <a:ext cx="7103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_AND_BODY_2_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/>
          <p:nvPr/>
        </p:nvSpPr>
        <p:spPr>
          <a:xfrm rot="-8100000" flipH="1">
            <a:off x="-627704" y="4511215"/>
            <a:ext cx="1255397" cy="1255397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989600" y="3033806"/>
            <a:ext cx="183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subTitle" idx="1"/>
          </p:nvPr>
        </p:nvSpPr>
        <p:spPr>
          <a:xfrm>
            <a:off x="1046125" y="3447275"/>
            <a:ext cx="17256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title" idx="2"/>
          </p:nvPr>
        </p:nvSpPr>
        <p:spPr>
          <a:xfrm>
            <a:off x="3652650" y="3033806"/>
            <a:ext cx="183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ubTitle" idx="3"/>
          </p:nvPr>
        </p:nvSpPr>
        <p:spPr>
          <a:xfrm>
            <a:off x="3713425" y="3447275"/>
            <a:ext cx="17256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title" idx="4"/>
          </p:nvPr>
        </p:nvSpPr>
        <p:spPr>
          <a:xfrm>
            <a:off x="6315700" y="3033806"/>
            <a:ext cx="183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subTitle" idx="5"/>
          </p:nvPr>
        </p:nvSpPr>
        <p:spPr>
          <a:xfrm>
            <a:off x="6372275" y="3447275"/>
            <a:ext cx="17256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 idx="6"/>
          </p:nvPr>
        </p:nvSpPr>
        <p:spPr>
          <a:xfrm>
            <a:off x="937000" y="604618"/>
            <a:ext cx="727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cxnSp>
        <p:nvCxnSpPr>
          <p:cNvPr id="166" name="Google Shape;166;p28"/>
          <p:cNvCxnSpPr/>
          <p:nvPr/>
        </p:nvCxnSpPr>
        <p:spPr>
          <a:xfrm>
            <a:off x="-1250" y="1289350"/>
            <a:ext cx="9182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" name="Google Shape;167;p28"/>
          <p:cNvSpPr/>
          <p:nvPr/>
        </p:nvSpPr>
        <p:spPr>
          <a:xfrm rot="-8100000" flipH="1">
            <a:off x="8516296" y="4511215"/>
            <a:ext cx="1255397" cy="1255397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/>
          <p:nvPr/>
        </p:nvSpPr>
        <p:spPr>
          <a:xfrm>
            <a:off x="0" y="-1610375"/>
            <a:ext cx="6753900" cy="6753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597050" y="2002025"/>
            <a:ext cx="2389500" cy="21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4572002" y="614900"/>
            <a:ext cx="396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9"/>
          <p:cNvSpPr/>
          <p:nvPr/>
        </p:nvSpPr>
        <p:spPr>
          <a:xfrm flipH="1">
            <a:off x="5296499" y="1291155"/>
            <a:ext cx="3847500" cy="38475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29"/>
          <p:cNvCxnSpPr>
            <a:endCxn id="172" idx="0"/>
          </p:cNvCxnSpPr>
          <p:nvPr/>
        </p:nvCxnSpPr>
        <p:spPr>
          <a:xfrm>
            <a:off x="2813699" y="1291155"/>
            <a:ext cx="6330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>
            <a:spLocks noGrp="1"/>
          </p:cNvSpPr>
          <p:nvPr>
            <p:ph type="title"/>
          </p:nvPr>
        </p:nvSpPr>
        <p:spPr>
          <a:xfrm>
            <a:off x="731074" y="611816"/>
            <a:ext cx="803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title"/>
          </p:nvPr>
        </p:nvSpPr>
        <p:spPr>
          <a:xfrm>
            <a:off x="1238175" y="599850"/>
            <a:ext cx="666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2"/>
          <p:cNvSpPr/>
          <p:nvPr/>
        </p:nvSpPr>
        <p:spPr>
          <a:xfrm rot="-5400000">
            <a:off x="7894975" y="3890025"/>
            <a:ext cx="1248900" cy="1248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2"/>
          <p:cNvSpPr/>
          <p:nvPr/>
        </p:nvSpPr>
        <p:spPr>
          <a:xfrm rot="5400000">
            <a:off x="0" y="0"/>
            <a:ext cx="1248900" cy="1248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Google Shape;181;p32"/>
          <p:cNvCxnSpPr/>
          <p:nvPr/>
        </p:nvCxnSpPr>
        <p:spPr>
          <a:xfrm>
            <a:off x="1696750" y="1291150"/>
            <a:ext cx="7458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USTOM_5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587175" y="482021"/>
            <a:ext cx="3880200" cy="1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3"/>
          <p:cNvSpPr/>
          <p:nvPr/>
        </p:nvSpPr>
        <p:spPr>
          <a:xfrm rot="-5400000">
            <a:off x="7894975" y="3890025"/>
            <a:ext cx="1248900" cy="1248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Google Shape;185;p33"/>
          <p:cNvCxnSpPr/>
          <p:nvPr/>
        </p:nvCxnSpPr>
        <p:spPr>
          <a:xfrm>
            <a:off x="0" y="2579880"/>
            <a:ext cx="45645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4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/>
          <p:nvPr/>
        </p:nvSpPr>
        <p:spPr>
          <a:xfrm rot="2700000">
            <a:off x="7055772" y="3982072"/>
            <a:ext cx="4176455" cy="4176455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4"/>
          <p:cNvSpPr txBox="1">
            <a:spLocks noGrp="1"/>
          </p:cNvSpPr>
          <p:nvPr>
            <p:ph type="subTitle" idx="1"/>
          </p:nvPr>
        </p:nvSpPr>
        <p:spPr>
          <a:xfrm>
            <a:off x="5138550" y="2394963"/>
            <a:ext cx="3188400" cy="1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title"/>
          </p:nvPr>
        </p:nvSpPr>
        <p:spPr>
          <a:xfrm>
            <a:off x="4866200" y="1571940"/>
            <a:ext cx="3697800" cy="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34"/>
          <p:cNvSpPr/>
          <p:nvPr/>
        </p:nvSpPr>
        <p:spPr>
          <a:xfrm rot="-8100000">
            <a:off x="-980899" y="1590851"/>
            <a:ext cx="1961797" cy="1961797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p34"/>
          <p:cNvCxnSpPr/>
          <p:nvPr/>
        </p:nvCxnSpPr>
        <p:spPr>
          <a:xfrm>
            <a:off x="5005125" y="2237138"/>
            <a:ext cx="4151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">
  <p:cSld name="ONE_COLUMN_TEXT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/>
          <p:nvPr/>
        </p:nvSpPr>
        <p:spPr>
          <a:xfrm rot="-5400000">
            <a:off x="6596575" y="2591325"/>
            <a:ext cx="2547600" cy="2547600"/>
          </a:xfrm>
          <a:prstGeom prst="rtTriangl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5"/>
          <p:cNvSpPr/>
          <p:nvPr/>
        </p:nvSpPr>
        <p:spPr>
          <a:xfrm rot="5400000" flipH="1">
            <a:off x="0" y="4398525"/>
            <a:ext cx="740400" cy="740400"/>
          </a:xfrm>
          <a:prstGeom prst="rtTriangl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5"/>
          <p:cNvSpPr txBox="1">
            <a:spLocks noGrp="1"/>
          </p:cNvSpPr>
          <p:nvPr>
            <p:ph type="body" idx="1"/>
          </p:nvPr>
        </p:nvSpPr>
        <p:spPr>
          <a:xfrm>
            <a:off x="713225" y="2450825"/>
            <a:ext cx="5313000" cy="197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571956" y="601543"/>
            <a:ext cx="692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cxnSp>
        <p:nvCxnSpPr>
          <p:cNvPr id="197" name="Google Shape;197;p35"/>
          <p:cNvCxnSpPr/>
          <p:nvPr/>
        </p:nvCxnSpPr>
        <p:spPr>
          <a:xfrm>
            <a:off x="0" y="1300413"/>
            <a:ext cx="7643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1">
  <p:cSld name="TITLE_AND_BODY_2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/>
          <p:nvPr/>
        </p:nvSpPr>
        <p:spPr>
          <a:xfrm rot="5400000">
            <a:off x="-75" y="-150"/>
            <a:ext cx="2582100" cy="258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6"/>
          <p:cNvSpPr/>
          <p:nvPr/>
        </p:nvSpPr>
        <p:spPr>
          <a:xfrm rot="-5400000">
            <a:off x="7703675" y="3698625"/>
            <a:ext cx="1440300" cy="14403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6"/>
          <p:cNvSpPr txBox="1">
            <a:spLocks noGrp="1"/>
          </p:cNvSpPr>
          <p:nvPr>
            <p:ph type="title"/>
          </p:nvPr>
        </p:nvSpPr>
        <p:spPr>
          <a:xfrm>
            <a:off x="1398925" y="1882716"/>
            <a:ext cx="26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subTitle" idx="1"/>
          </p:nvPr>
        </p:nvSpPr>
        <p:spPr>
          <a:xfrm>
            <a:off x="1322875" y="2692575"/>
            <a:ext cx="2769900" cy="14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title" idx="2"/>
          </p:nvPr>
        </p:nvSpPr>
        <p:spPr>
          <a:xfrm>
            <a:off x="5127225" y="1882716"/>
            <a:ext cx="26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subTitle" idx="3"/>
          </p:nvPr>
        </p:nvSpPr>
        <p:spPr>
          <a:xfrm>
            <a:off x="5051175" y="2692575"/>
            <a:ext cx="2769900" cy="14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205" name="Google Shape;205;p36"/>
          <p:cNvCxnSpPr>
            <a:stCxn id="199" idx="4"/>
          </p:cNvCxnSpPr>
          <p:nvPr/>
        </p:nvCxnSpPr>
        <p:spPr>
          <a:xfrm rot="10800000" flipH="1">
            <a:off x="-225" y="2571600"/>
            <a:ext cx="9176400" cy="10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Numbers ">
  <p:cSld name="BIG_NUMBER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>
            <a:spLocks noGrp="1"/>
          </p:cNvSpPr>
          <p:nvPr>
            <p:ph type="title"/>
          </p:nvPr>
        </p:nvSpPr>
        <p:spPr>
          <a:xfrm>
            <a:off x="1435763" y="2481475"/>
            <a:ext cx="16500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37"/>
          <p:cNvSpPr txBox="1">
            <a:spLocks noGrp="1"/>
          </p:cNvSpPr>
          <p:nvPr>
            <p:ph type="title" idx="2"/>
          </p:nvPr>
        </p:nvSpPr>
        <p:spPr>
          <a:xfrm>
            <a:off x="1079112" y="3218112"/>
            <a:ext cx="21003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subTitle" idx="1"/>
          </p:nvPr>
        </p:nvSpPr>
        <p:spPr>
          <a:xfrm>
            <a:off x="1079112" y="3545676"/>
            <a:ext cx="21003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0" name="Google Shape;210;p37"/>
          <p:cNvSpPr txBox="1">
            <a:spLocks noGrp="1"/>
          </p:cNvSpPr>
          <p:nvPr>
            <p:ph type="title" idx="3"/>
          </p:nvPr>
        </p:nvSpPr>
        <p:spPr>
          <a:xfrm>
            <a:off x="3878438" y="1833225"/>
            <a:ext cx="16500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37"/>
          <p:cNvSpPr txBox="1">
            <a:spLocks noGrp="1"/>
          </p:cNvSpPr>
          <p:nvPr>
            <p:ph type="title" idx="4"/>
          </p:nvPr>
        </p:nvSpPr>
        <p:spPr>
          <a:xfrm>
            <a:off x="3521875" y="2563000"/>
            <a:ext cx="21003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2" name="Google Shape;212;p37"/>
          <p:cNvSpPr txBox="1">
            <a:spLocks noGrp="1"/>
          </p:cNvSpPr>
          <p:nvPr>
            <p:ph type="subTitle" idx="5"/>
          </p:nvPr>
        </p:nvSpPr>
        <p:spPr>
          <a:xfrm>
            <a:off x="3521875" y="2897367"/>
            <a:ext cx="21003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 idx="6"/>
          </p:nvPr>
        </p:nvSpPr>
        <p:spPr>
          <a:xfrm>
            <a:off x="6335813" y="2481475"/>
            <a:ext cx="16356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title" idx="7"/>
          </p:nvPr>
        </p:nvSpPr>
        <p:spPr>
          <a:xfrm>
            <a:off x="5964638" y="3218112"/>
            <a:ext cx="21003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8"/>
          </p:nvPr>
        </p:nvSpPr>
        <p:spPr>
          <a:xfrm>
            <a:off x="5964638" y="3545676"/>
            <a:ext cx="21003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6" name="Google Shape;216;p37"/>
          <p:cNvSpPr txBox="1">
            <a:spLocks noGrp="1"/>
          </p:cNvSpPr>
          <p:nvPr>
            <p:ph type="title" idx="9"/>
          </p:nvPr>
        </p:nvSpPr>
        <p:spPr>
          <a:xfrm>
            <a:off x="1655575" y="601555"/>
            <a:ext cx="583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cxnSp>
        <p:nvCxnSpPr>
          <p:cNvPr id="217" name="Google Shape;217;p37"/>
          <p:cNvCxnSpPr/>
          <p:nvPr/>
        </p:nvCxnSpPr>
        <p:spPr>
          <a:xfrm>
            <a:off x="-29375" y="1291150"/>
            <a:ext cx="9185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37"/>
          <p:cNvSpPr/>
          <p:nvPr/>
        </p:nvSpPr>
        <p:spPr>
          <a:xfrm rot="8100000">
            <a:off x="3947514" y="4514408"/>
            <a:ext cx="1249033" cy="1249033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7"/>
          <p:cNvSpPr/>
          <p:nvPr/>
        </p:nvSpPr>
        <p:spPr>
          <a:xfrm rot="5400000">
            <a:off x="-95" y="0"/>
            <a:ext cx="996300" cy="9963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7"/>
          <p:cNvSpPr/>
          <p:nvPr/>
        </p:nvSpPr>
        <p:spPr>
          <a:xfrm rot="-5400000" flipH="1">
            <a:off x="8147845" y="0"/>
            <a:ext cx="996300" cy="9963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BIG_NUMBER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>
            <a:spLocks noGrp="1"/>
          </p:cNvSpPr>
          <p:nvPr>
            <p:ph type="subTitle" idx="1"/>
          </p:nvPr>
        </p:nvSpPr>
        <p:spPr>
          <a:xfrm flipH="1">
            <a:off x="713175" y="2297490"/>
            <a:ext cx="14937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3" name="Google Shape;223;p38"/>
          <p:cNvSpPr txBox="1">
            <a:spLocks noGrp="1"/>
          </p:cNvSpPr>
          <p:nvPr>
            <p:ph type="subTitle" idx="2"/>
          </p:nvPr>
        </p:nvSpPr>
        <p:spPr>
          <a:xfrm flipH="1">
            <a:off x="713175" y="3352065"/>
            <a:ext cx="14937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38"/>
          <p:cNvSpPr txBox="1">
            <a:spLocks noGrp="1"/>
          </p:cNvSpPr>
          <p:nvPr>
            <p:ph type="subTitle" idx="3"/>
          </p:nvPr>
        </p:nvSpPr>
        <p:spPr>
          <a:xfrm>
            <a:off x="6937200" y="2294540"/>
            <a:ext cx="14937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5" name="Google Shape;225;p38"/>
          <p:cNvSpPr txBox="1">
            <a:spLocks noGrp="1"/>
          </p:cNvSpPr>
          <p:nvPr>
            <p:ph type="subTitle" idx="4"/>
          </p:nvPr>
        </p:nvSpPr>
        <p:spPr>
          <a:xfrm>
            <a:off x="6937200" y="3359365"/>
            <a:ext cx="14937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38"/>
          <p:cNvSpPr txBox="1">
            <a:spLocks noGrp="1"/>
          </p:cNvSpPr>
          <p:nvPr>
            <p:ph type="title"/>
          </p:nvPr>
        </p:nvSpPr>
        <p:spPr>
          <a:xfrm>
            <a:off x="2310850" y="2347246"/>
            <a:ext cx="8037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38"/>
          <p:cNvSpPr txBox="1">
            <a:spLocks noGrp="1"/>
          </p:cNvSpPr>
          <p:nvPr>
            <p:ph type="title" idx="5"/>
          </p:nvPr>
        </p:nvSpPr>
        <p:spPr>
          <a:xfrm>
            <a:off x="2310850" y="3411629"/>
            <a:ext cx="8037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38"/>
          <p:cNvSpPr txBox="1">
            <a:spLocks noGrp="1"/>
          </p:cNvSpPr>
          <p:nvPr>
            <p:ph type="title" idx="6"/>
          </p:nvPr>
        </p:nvSpPr>
        <p:spPr>
          <a:xfrm flipH="1">
            <a:off x="6029414" y="2348849"/>
            <a:ext cx="8037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38"/>
          <p:cNvSpPr txBox="1">
            <a:spLocks noGrp="1"/>
          </p:cNvSpPr>
          <p:nvPr>
            <p:ph type="title" idx="7"/>
          </p:nvPr>
        </p:nvSpPr>
        <p:spPr>
          <a:xfrm flipH="1">
            <a:off x="6029414" y="3413231"/>
            <a:ext cx="8037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38"/>
          <p:cNvSpPr txBox="1">
            <a:spLocks noGrp="1"/>
          </p:cNvSpPr>
          <p:nvPr>
            <p:ph type="title" idx="8"/>
          </p:nvPr>
        </p:nvSpPr>
        <p:spPr>
          <a:xfrm>
            <a:off x="590075" y="551450"/>
            <a:ext cx="38481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8"/>
          <p:cNvSpPr/>
          <p:nvPr/>
        </p:nvSpPr>
        <p:spPr>
          <a:xfrm rot="10800000">
            <a:off x="8081400" y="-102"/>
            <a:ext cx="1062600" cy="106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38"/>
          <p:cNvCxnSpPr/>
          <p:nvPr/>
        </p:nvCxnSpPr>
        <p:spPr>
          <a:xfrm>
            <a:off x="-588300" y="1291150"/>
            <a:ext cx="5154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1">
  <p:cSld name="BIG_NUMBER_1_1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subTitle" idx="1"/>
          </p:nvPr>
        </p:nvSpPr>
        <p:spPr>
          <a:xfrm>
            <a:off x="3598350" y="2786201"/>
            <a:ext cx="194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5" name="Google Shape;235;p39"/>
          <p:cNvSpPr txBox="1">
            <a:spLocks noGrp="1"/>
          </p:cNvSpPr>
          <p:nvPr>
            <p:ph type="subTitle" idx="2"/>
          </p:nvPr>
        </p:nvSpPr>
        <p:spPr>
          <a:xfrm>
            <a:off x="1043537" y="3868916"/>
            <a:ext cx="194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39"/>
          <p:cNvSpPr txBox="1">
            <a:spLocks noGrp="1"/>
          </p:cNvSpPr>
          <p:nvPr>
            <p:ph type="subTitle" idx="3"/>
          </p:nvPr>
        </p:nvSpPr>
        <p:spPr>
          <a:xfrm>
            <a:off x="6149160" y="3871644"/>
            <a:ext cx="194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7" name="Google Shape;237;p39"/>
          <p:cNvSpPr txBox="1">
            <a:spLocks noGrp="1"/>
          </p:cNvSpPr>
          <p:nvPr>
            <p:ph type="title"/>
          </p:nvPr>
        </p:nvSpPr>
        <p:spPr>
          <a:xfrm>
            <a:off x="1043542" y="3437202"/>
            <a:ext cx="194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8" name="Google Shape;238;p39"/>
          <p:cNvSpPr txBox="1">
            <a:spLocks noGrp="1"/>
          </p:cNvSpPr>
          <p:nvPr>
            <p:ph type="title" idx="4"/>
          </p:nvPr>
        </p:nvSpPr>
        <p:spPr>
          <a:xfrm>
            <a:off x="3598351" y="2354476"/>
            <a:ext cx="194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39"/>
          <p:cNvSpPr txBox="1">
            <a:spLocks noGrp="1"/>
          </p:cNvSpPr>
          <p:nvPr>
            <p:ph type="title" idx="5"/>
          </p:nvPr>
        </p:nvSpPr>
        <p:spPr>
          <a:xfrm>
            <a:off x="6149161" y="3439930"/>
            <a:ext cx="194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0" name="Google Shape;240;p39"/>
          <p:cNvSpPr txBox="1">
            <a:spLocks noGrp="1"/>
          </p:cNvSpPr>
          <p:nvPr>
            <p:ph type="title" idx="6"/>
          </p:nvPr>
        </p:nvSpPr>
        <p:spPr>
          <a:xfrm>
            <a:off x="1655575" y="611825"/>
            <a:ext cx="583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cxnSp>
        <p:nvCxnSpPr>
          <p:cNvPr id="241" name="Google Shape;241;p39"/>
          <p:cNvCxnSpPr/>
          <p:nvPr/>
        </p:nvCxnSpPr>
        <p:spPr>
          <a:xfrm>
            <a:off x="-1250" y="1289350"/>
            <a:ext cx="62700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2" name="Google Shape;242;p39"/>
          <p:cNvSpPr/>
          <p:nvPr/>
        </p:nvSpPr>
        <p:spPr>
          <a:xfrm rot="-8100000" flipH="1">
            <a:off x="3482968" y="4186578"/>
            <a:ext cx="2196415" cy="2196415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">
  <p:cSld name="TITLE_AND_BODY_2_2_1_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/>
          <p:nvPr/>
        </p:nvSpPr>
        <p:spPr>
          <a:xfrm rot="10800000" flipH="1">
            <a:off x="-18510" y="-5825"/>
            <a:ext cx="1804200" cy="18042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0"/>
          <p:cNvSpPr txBox="1">
            <a:spLocks noGrp="1"/>
          </p:cNvSpPr>
          <p:nvPr>
            <p:ph type="title"/>
          </p:nvPr>
        </p:nvSpPr>
        <p:spPr>
          <a:xfrm>
            <a:off x="3569580" y="2597736"/>
            <a:ext cx="2004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6" name="Google Shape;246;p40"/>
          <p:cNvSpPr txBox="1">
            <a:spLocks noGrp="1"/>
          </p:cNvSpPr>
          <p:nvPr>
            <p:ph type="subTitle" idx="1"/>
          </p:nvPr>
        </p:nvSpPr>
        <p:spPr>
          <a:xfrm>
            <a:off x="1724576" y="1895100"/>
            <a:ext cx="56949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40"/>
          <p:cNvSpPr txBox="1">
            <a:spLocks noGrp="1"/>
          </p:cNvSpPr>
          <p:nvPr>
            <p:ph type="title" idx="2"/>
          </p:nvPr>
        </p:nvSpPr>
        <p:spPr>
          <a:xfrm>
            <a:off x="3569575" y="3903350"/>
            <a:ext cx="2004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8" name="Google Shape;248;p40"/>
          <p:cNvSpPr txBox="1">
            <a:spLocks noGrp="1"/>
          </p:cNvSpPr>
          <p:nvPr>
            <p:ph type="subTitle" idx="3"/>
          </p:nvPr>
        </p:nvSpPr>
        <p:spPr>
          <a:xfrm>
            <a:off x="1724575" y="3205999"/>
            <a:ext cx="56949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9" name="Google Shape;249;p40"/>
          <p:cNvSpPr txBox="1">
            <a:spLocks noGrp="1"/>
          </p:cNvSpPr>
          <p:nvPr>
            <p:ph type="title" idx="4"/>
          </p:nvPr>
        </p:nvSpPr>
        <p:spPr>
          <a:xfrm>
            <a:off x="1655575" y="590419"/>
            <a:ext cx="583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cxnSp>
        <p:nvCxnSpPr>
          <p:cNvPr id="250" name="Google Shape;250;p40"/>
          <p:cNvCxnSpPr/>
          <p:nvPr/>
        </p:nvCxnSpPr>
        <p:spPr>
          <a:xfrm>
            <a:off x="2806125" y="1289350"/>
            <a:ext cx="6337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1" name="Google Shape;251;p40"/>
          <p:cNvSpPr/>
          <p:nvPr/>
        </p:nvSpPr>
        <p:spPr>
          <a:xfrm rot="5400000" flipH="1">
            <a:off x="-18510" y="3345125"/>
            <a:ext cx="1804200" cy="18042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3">
  <p:cSld name="TITLE_ONLY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/>
          <p:nvPr/>
        </p:nvSpPr>
        <p:spPr>
          <a:xfrm flipH="1">
            <a:off x="5289836" y="1289350"/>
            <a:ext cx="3854100" cy="3854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1"/>
          <p:cNvSpPr txBox="1">
            <a:spLocks noGrp="1"/>
          </p:cNvSpPr>
          <p:nvPr>
            <p:ph type="title"/>
          </p:nvPr>
        </p:nvSpPr>
        <p:spPr>
          <a:xfrm>
            <a:off x="596127" y="606525"/>
            <a:ext cx="283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1"/>
          <p:cNvSpPr txBox="1">
            <a:spLocks noGrp="1"/>
          </p:cNvSpPr>
          <p:nvPr>
            <p:ph type="subTitle" idx="1"/>
          </p:nvPr>
        </p:nvSpPr>
        <p:spPr>
          <a:xfrm>
            <a:off x="1086575" y="3495025"/>
            <a:ext cx="240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6" name="Google Shape;256;p41"/>
          <p:cNvSpPr txBox="1">
            <a:spLocks noGrp="1"/>
          </p:cNvSpPr>
          <p:nvPr>
            <p:ph type="title" idx="2"/>
          </p:nvPr>
        </p:nvSpPr>
        <p:spPr>
          <a:xfrm>
            <a:off x="1086576" y="3063313"/>
            <a:ext cx="240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7" name="Google Shape;257;p41"/>
          <p:cNvSpPr txBox="1">
            <a:spLocks noGrp="1"/>
          </p:cNvSpPr>
          <p:nvPr>
            <p:ph type="subTitle" idx="3"/>
          </p:nvPr>
        </p:nvSpPr>
        <p:spPr>
          <a:xfrm>
            <a:off x="1086575" y="2260824"/>
            <a:ext cx="240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8" name="Google Shape;258;p41"/>
          <p:cNvSpPr txBox="1">
            <a:spLocks noGrp="1"/>
          </p:cNvSpPr>
          <p:nvPr>
            <p:ph type="title" idx="4"/>
          </p:nvPr>
        </p:nvSpPr>
        <p:spPr>
          <a:xfrm>
            <a:off x="1086576" y="1829125"/>
            <a:ext cx="240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259" name="Google Shape;259;p41"/>
          <p:cNvCxnSpPr/>
          <p:nvPr/>
        </p:nvCxnSpPr>
        <p:spPr>
          <a:xfrm>
            <a:off x="-25925" y="1289350"/>
            <a:ext cx="3294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0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verpass"/>
              <a:buNone/>
              <a:defRPr sz="4000" b="1" i="0" u="none" strike="noStrike" cap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 txBox="1">
            <a:spLocks noGrp="1"/>
          </p:cNvSpPr>
          <p:nvPr>
            <p:ph type="ctrTitle" idx="2"/>
          </p:nvPr>
        </p:nvSpPr>
        <p:spPr>
          <a:xfrm>
            <a:off x="3654625" y="1674875"/>
            <a:ext cx="5150100" cy="1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5200">
                <a:solidFill>
                  <a:schemeClr val="dk2"/>
                </a:solidFill>
              </a:rPr>
              <a:t>LONGEVITY</a:t>
            </a:r>
            <a:endParaRPr sz="52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900"/>
              <a:t>LAW AND </a:t>
            </a:r>
            <a:r>
              <a:rPr lang="en" sz="6100"/>
              <a:t>PLANNING</a:t>
            </a:r>
            <a:endParaRPr sz="6100"/>
          </a:p>
        </p:txBody>
      </p:sp>
      <p:sp>
        <p:nvSpPr>
          <p:cNvPr id="265" name="Google Shape;265;p42"/>
          <p:cNvSpPr txBox="1">
            <a:spLocks noGrp="1"/>
          </p:cNvSpPr>
          <p:nvPr>
            <p:ph type="subTitle" idx="1"/>
          </p:nvPr>
        </p:nvSpPr>
        <p:spPr>
          <a:xfrm>
            <a:off x="3716650" y="3718625"/>
            <a:ext cx="48216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>
                <a:latin typeface="Overpass"/>
                <a:ea typeface="Overpass"/>
                <a:cs typeface="Overpass"/>
                <a:sym typeface="Overpass"/>
              </a:rPr>
              <a:t>A Modern Solution for Modern Retirement Success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266" name="Google Shape;266;p42"/>
          <p:cNvCxnSpPr/>
          <p:nvPr/>
        </p:nvCxnSpPr>
        <p:spPr>
          <a:xfrm>
            <a:off x="3999025" y="3605150"/>
            <a:ext cx="42765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7" name="Google Shape;267;p42"/>
          <p:cNvSpPr txBox="1"/>
          <p:nvPr/>
        </p:nvSpPr>
        <p:spPr>
          <a:xfrm>
            <a:off x="359375" y="247075"/>
            <a:ext cx="2987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rPr>
              <a:t>Scott Schill, Esq.</a:t>
            </a:r>
            <a:endParaRPr>
              <a:solidFill>
                <a:schemeClr val="accent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rPr>
              <a:t>Director, Longevity Law &amp; Planning</a:t>
            </a:r>
            <a:endParaRPr>
              <a:solidFill>
                <a:schemeClr val="accent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rPr>
              <a:t>S. R. Schill &amp; Associates</a:t>
            </a:r>
            <a:endParaRPr>
              <a:solidFill>
                <a:schemeClr val="accent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rPr>
              <a:t>scott@srschill.com</a:t>
            </a:r>
            <a:endParaRPr i="1">
              <a:solidFill>
                <a:schemeClr val="accent2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rPr>
              <a:t>(206) 227-7442</a:t>
            </a:r>
            <a:endParaRPr i="1">
              <a:solidFill>
                <a:schemeClr val="accent2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68" name="Google Shape;268;p42"/>
          <p:cNvPicPr preferRelativeResize="0"/>
          <p:nvPr/>
        </p:nvPicPr>
        <p:blipFill rotWithShape="1">
          <a:blip r:embed="rId3">
            <a:alphaModFix/>
          </a:blip>
          <a:srcRect b="33814"/>
          <a:stretch/>
        </p:blipFill>
        <p:spPr>
          <a:xfrm>
            <a:off x="451875" y="1912975"/>
            <a:ext cx="1165299" cy="103689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1"/>
          <p:cNvSpPr txBox="1">
            <a:spLocks noGrp="1"/>
          </p:cNvSpPr>
          <p:nvPr>
            <p:ph type="title"/>
          </p:nvPr>
        </p:nvSpPr>
        <p:spPr>
          <a:xfrm>
            <a:off x="1430525" y="2677325"/>
            <a:ext cx="50112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Scott Schill, Esq.</a:t>
            </a:r>
            <a:endParaRPr sz="3500"/>
          </a:p>
        </p:txBody>
      </p:sp>
      <p:sp>
        <p:nvSpPr>
          <p:cNvPr id="378" name="Google Shape;378;p51"/>
          <p:cNvSpPr txBox="1">
            <a:spLocks noGrp="1"/>
          </p:cNvSpPr>
          <p:nvPr>
            <p:ph type="subTitle" idx="1"/>
          </p:nvPr>
        </p:nvSpPr>
        <p:spPr>
          <a:xfrm>
            <a:off x="1716275" y="3453725"/>
            <a:ext cx="4275000" cy="3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Director, Longevity Law &amp; Planning</a:t>
            </a:r>
            <a:endParaRPr sz="17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S. R. Schill &amp; Associates</a:t>
            </a:r>
            <a:endParaRPr sz="17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scott@srschill.com     </a:t>
            </a:r>
            <a:r>
              <a:rPr lang="en" sz="17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|     </a:t>
            </a:r>
            <a:r>
              <a:rPr lang="en" sz="1700" i="1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(206) 227-7442</a:t>
            </a:r>
            <a:endParaRPr sz="1700" i="1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</a:endParaRPr>
          </a:p>
        </p:txBody>
      </p:sp>
      <p:sp>
        <p:nvSpPr>
          <p:cNvPr id="379" name="Google Shape;379;p51"/>
          <p:cNvSpPr txBox="1">
            <a:spLocks noGrp="1"/>
          </p:cNvSpPr>
          <p:nvPr>
            <p:ph type="title" idx="2"/>
          </p:nvPr>
        </p:nvSpPr>
        <p:spPr>
          <a:xfrm>
            <a:off x="1145500" y="1124550"/>
            <a:ext cx="5510400" cy="15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/>
              <a:t>Thank You!</a:t>
            </a:r>
            <a:endParaRPr sz="7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"/>
          <p:cNvSpPr txBox="1">
            <a:spLocks noGrp="1"/>
          </p:cNvSpPr>
          <p:nvPr>
            <p:ph type="title"/>
          </p:nvPr>
        </p:nvSpPr>
        <p:spPr>
          <a:xfrm>
            <a:off x="6757750" y="98848"/>
            <a:ext cx="2746200" cy="21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Longevity Law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74" name="Google Shape;274;p43"/>
          <p:cNvSpPr/>
          <p:nvPr/>
        </p:nvSpPr>
        <p:spPr>
          <a:xfrm>
            <a:off x="279849" y="387256"/>
            <a:ext cx="2338200" cy="2417700"/>
          </a:xfrm>
          <a:prstGeom prst="pie">
            <a:avLst>
              <a:gd name="adj1" fmla="val 2691597"/>
              <a:gd name="adj2" fmla="val 15167858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3"/>
          <p:cNvSpPr/>
          <p:nvPr/>
        </p:nvSpPr>
        <p:spPr>
          <a:xfrm rot="9672549">
            <a:off x="821221" y="111186"/>
            <a:ext cx="2184006" cy="2438251"/>
          </a:xfrm>
          <a:prstGeom prst="pie">
            <a:avLst>
              <a:gd name="adj1" fmla="val 5469620"/>
              <a:gd name="adj2" fmla="val 14555707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3"/>
          <p:cNvSpPr/>
          <p:nvPr/>
        </p:nvSpPr>
        <p:spPr>
          <a:xfrm>
            <a:off x="5008725" y="0"/>
            <a:ext cx="516600" cy="3137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7" name="Google Shape;277;p43"/>
          <p:cNvCxnSpPr/>
          <p:nvPr/>
        </p:nvCxnSpPr>
        <p:spPr>
          <a:xfrm>
            <a:off x="6654352" y="0"/>
            <a:ext cx="7500" cy="21264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" name="Google Shape;278;p43"/>
          <p:cNvCxnSpPr/>
          <p:nvPr/>
        </p:nvCxnSpPr>
        <p:spPr>
          <a:xfrm flipH="1">
            <a:off x="1313075" y="500762"/>
            <a:ext cx="236700" cy="114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9" name="Google Shape;279;p43"/>
          <p:cNvCxnSpPr/>
          <p:nvPr/>
        </p:nvCxnSpPr>
        <p:spPr>
          <a:xfrm flipH="1">
            <a:off x="1549702" y="1341658"/>
            <a:ext cx="236700" cy="114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0" name="Google Shape;280;p43"/>
          <p:cNvCxnSpPr/>
          <p:nvPr/>
        </p:nvCxnSpPr>
        <p:spPr>
          <a:xfrm flipH="1">
            <a:off x="1995091" y="1905281"/>
            <a:ext cx="236700" cy="114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1" name="Google Shape;281;p43"/>
          <p:cNvSpPr txBox="1"/>
          <p:nvPr/>
        </p:nvSpPr>
        <p:spPr>
          <a:xfrm>
            <a:off x="2181109" y="615650"/>
            <a:ext cx="901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Live</a:t>
            </a:r>
            <a:endParaRPr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Well</a:t>
            </a:r>
            <a:endParaRPr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Law</a:t>
            </a:r>
            <a:endParaRPr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82" name="Google Shape;282;p43"/>
          <p:cNvSpPr txBox="1"/>
          <p:nvPr/>
        </p:nvSpPr>
        <p:spPr>
          <a:xfrm>
            <a:off x="412114" y="1023697"/>
            <a:ext cx="901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Estate Planning</a:t>
            </a:r>
            <a:endParaRPr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83" name="Google Shape;283;p43"/>
          <p:cNvSpPr txBox="1"/>
          <p:nvPr/>
        </p:nvSpPr>
        <p:spPr>
          <a:xfrm>
            <a:off x="709100" y="2093800"/>
            <a:ext cx="107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Elder Law</a:t>
            </a:r>
            <a:endParaRPr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284" name="Google Shape;284;p43"/>
          <p:cNvCxnSpPr/>
          <p:nvPr/>
        </p:nvCxnSpPr>
        <p:spPr>
          <a:xfrm>
            <a:off x="735143" y="3346833"/>
            <a:ext cx="7673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285" name="Google Shape;285;p43"/>
          <p:cNvSpPr txBox="1"/>
          <p:nvPr/>
        </p:nvSpPr>
        <p:spPr>
          <a:xfrm>
            <a:off x="79022" y="3146778"/>
            <a:ext cx="85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Age</a:t>
            </a:r>
            <a:endParaRPr sz="2000" i="0" u="none" strike="noStrike" cap="none">
              <a:solidFill>
                <a:srgbClr val="00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86" name="Google Shape;286;p43"/>
          <p:cNvSpPr txBox="1"/>
          <p:nvPr/>
        </p:nvSpPr>
        <p:spPr>
          <a:xfrm>
            <a:off x="713931" y="3516338"/>
            <a:ext cx="7673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0" u="none" strike="noStrike" cap="none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50s                                       60s                                     70s                                 80s                             90+</a:t>
            </a:r>
            <a:endParaRPr sz="1300" i="0" u="none" strike="noStrike" cap="none">
              <a:solidFill>
                <a:srgbClr val="00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87" name="Google Shape;287;p43"/>
          <p:cNvSpPr txBox="1"/>
          <p:nvPr/>
        </p:nvSpPr>
        <p:spPr>
          <a:xfrm>
            <a:off x="713930" y="2958212"/>
            <a:ext cx="7989900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0" u="none" strike="noStrike" cap="none" dirty="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           Live Well Law		</a:t>
            </a:r>
            <a:r>
              <a:rPr lang="en" sz="1300" b="1" i="0" u="none" strike="noStrike" cap="none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                            </a:t>
            </a:r>
            <a:r>
              <a:rPr lang="en" sz="1300" b="1" i="0" u="none" strike="noStrike" cap="none" dirty="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Elder </a:t>
            </a:r>
            <a:r>
              <a:rPr lang="en" sz="1300" b="1" i="0" u="none" strike="noStrike" cap="none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Law                       </a:t>
            </a:r>
            <a:r>
              <a:rPr lang="en" sz="1300" b="1" i="0" u="none" strike="noStrike" cap="none" dirty="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Estate Planning</a:t>
            </a:r>
            <a:endParaRPr sz="1300" i="0" u="none" strike="noStrike" cap="none" dirty="0">
              <a:solidFill>
                <a:srgbClr val="00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88" name="Google Shape;288;p43"/>
          <p:cNvSpPr txBox="1"/>
          <p:nvPr/>
        </p:nvSpPr>
        <p:spPr>
          <a:xfrm>
            <a:off x="2734050" y="251225"/>
            <a:ext cx="40041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 b="1">
                <a:solidFill>
                  <a:schemeClr val="accent1"/>
                </a:solidFill>
                <a:latin typeface="Overpass"/>
                <a:ea typeface="Overpass"/>
                <a:cs typeface="Overpass"/>
                <a:sym typeface="Overpass"/>
              </a:rPr>
              <a:t>Estate Planning -- Post-Life Order</a:t>
            </a:r>
            <a:endParaRPr sz="1850" b="1">
              <a:solidFill>
                <a:schemeClr val="accen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89" name="Google Shape;289;p43"/>
          <p:cNvSpPr txBox="1"/>
          <p:nvPr/>
        </p:nvSpPr>
        <p:spPr>
          <a:xfrm>
            <a:off x="3037375" y="918450"/>
            <a:ext cx="3518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Overpass"/>
                <a:ea typeface="Overpass"/>
                <a:cs typeface="Overpass"/>
                <a:sym typeface="Overpass"/>
              </a:rPr>
              <a:t>Elder Law -- Navigate Crisis</a:t>
            </a:r>
            <a:endParaRPr sz="2000" b="1">
              <a:solidFill>
                <a:schemeClr val="accen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90" name="Google Shape;290;p43"/>
          <p:cNvSpPr txBox="1"/>
          <p:nvPr/>
        </p:nvSpPr>
        <p:spPr>
          <a:xfrm>
            <a:off x="2961150" y="1716425"/>
            <a:ext cx="3518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1"/>
                </a:solidFill>
                <a:latin typeface="Overpass"/>
                <a:ea typeface="Overpass"/>
                <a:cs typeface="Overpass"/>
                <a:sym typeface="Overpass"/>
              </a:rPr>
              <a:t>Live Well Law – Avoid Crisis</a:t>
            </a:r>
            <a:endParaRPr sz="2000" b="1" dirty="0">
              <a:solidFill>
                <a:schemeClr val="accen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4"/>
          <p:cNvSpPr txBox="1">
            <a:spLocks noGrp="1"/>
          </p:cNvSpPr>
          <p:nvPr>
            <p:ph type="title"/>
          </p:nvPr>
        </p:nvSpPr>
        <p:spPr>
          <a:xfrm>
            <a:off x="138925" y="530325"/>
            <a:ext cx="4150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Elizabeth</a:t>
            </a:r>
            <a:endParaRPr/>
          </a:p>
        </p:txBody>
      </p:sp>
      <p:sp>
        <p:nvSpPr>
          <p:cNvPr id="296" name="Google Shape;296;p44"/>
          <p:cNvSpPr txBox="1">
            <a:spLocks noGrp="1"/>
          </p:cNvSpPr>
          <p:nvPr>
            <p:ph type="title" idx="4"/>
          </p:nvPr>
        </p:nvSpPr>
        <p:spPr>
          <a:xfrm>
            <a:off x="362676" y="2610175"/>
            <a:ext cx="2401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Hopes</a:t>
            </a:r>
            <a:endParaRPr/>
          </a:p>
        </p:txBody>
      </p:sp>
      <p:pic>
        <p:nvPicPr>
          <p:cNvPr id="297" name="Google Shape;297;p44"/>
          <p:cNvPicPr preferRelativeResize="0"/>
          <p:nvPr/>
        </p:nvPicPr>
        <p:blipFill rotWithShape="1">
          <a:blip r:embed="rId3">
            <a:alphaModFix/>
          </a:blip>
          <a:srcRect l="12120" r="11648" b="4434"/>
          <a:stretch/>
        </p:blipFill>
        <p:spPr>
          <a:xfrm flipH="1">
            <a:off x="6199828" y="326600"/>
            <a:ext cx="2609398" cy="217390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4"/>
          <p:cNvSpPr txBox="1">
            <a:spLocks noGrp="1"/>
          </p:cNvSpPr>
          <p:nvPr>
            <p:ph type="subTitle" idx="3"/>
          </p:nvPr>
        </p:nvSpPr>
        <p:spPr>
          <a:xfrm>
            <a:off x="362675" y="1485200"/>
            <a:ext cx="521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verpass"/>
              <a:buChar char="●"/>
            </a:pPr>
            <a:r>
              <a:rPr lang="en" sz="1500">
                <a:latin typeface="Overpass"/>
                <a:ea typeface="Overpass"/>
                <a:cs typeface="Overpass"/>
                <a:sym typeface="Overpass"/>
              </a:rPr>
              <a:t>80 years old, healthy, community and family oriented</a:t>
            </a:r>
            <a:endParaRPr sz="150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verpass"/>
              <a:buChar char="●"/>
            </a:pPr>
            <a:r>
              <a:rPr lang="en" sz="1500" b="1">
                <a:latin typeface="Overpass"/>
                <a:ea typeface="Overpass"/>
                <a:cs typeface="Overpass"/>
                <a:sym typeface="Overpass"/>
              </a:rPr>
              <a:t>4 Kids: </a:t>
            </a:r>
            <a:r>
              <a:rPr lang="en" sz="1500" u="sng">
                <a:latin typeface="Overpass"/>
                <a:ea typeface="Overpass"/>
                <a:cs typeface="Overpass"/>
                <a:sym typeface="Overpass"/>
              </a:rPr>
              <a:t>Anne</a:t>
            </a:r>
            <a:r>
              <a:rPr lang="en" sz="1500">
                <a:latin typeface="Overpass"/>
                <a:ea typeface="Overpass"/>
                <a:cs typeface="Overpass"/>
                <a:sym typeface="Overpass"/>
              </a:rPr>
              <a:t> lives in West Seattle; </a:t>
            </a:r>
            <a:r>
              <a:rPr lang="en" sz="1500" u="sng">
                <a:latin typeface="Overpass"/>
                <a:ea typeface="Overpass"/>
                <a:cs typeface="Overpass"/>
                <a:sym typeface="Overpass"/>
              </a:rPr>
              <a:t>Charles</a:t>
            </a:r>
            <a:r>
              <a:rPr lang="en" sz="1500">
                <a:latin typeface="Overpass"/>
                <a:ea typeface="Overpass"/>
                <a:cs typeface="Overpass"/>
                <a:sym typeface="Overpass"/>
              </a:rPr>
              <a:t> in Edmonds; </a:t>
            </a:r>
            <a:r>
              <a:rPr lang="en" sz="1500" u="sng">
                <a:latin typeface="Overpass"/>
                <a:ea typeface="Overpass"/>
                <a:cs typeface="Overpass"/>
                <a:sym typeface="Overpass"/>
              </a:rPr>
              <a:t>Andrew</a:t>
            </a:r>
            <a:r>
              <a:rPr lang="en" sz="1500">
                <a:latin typeface="Overpass"/>
                <a:ea typeface="Overpass"/>
                <a:cs typeface="Overpass"/>
                <a:sym typeface="Overpass"/>
              </a:rPr>
              <a:t> and </a:t>
            </a:r>
            <a:r>
              <a:rPr lang="en" sz="1500" u="sng">
                <a:latin typeface="Overpass"/>
                <a:ea typeface="Overpass"/>
                <a:cs typeface="Overpass"/>
                <a:sym typeface="Overpass"/>
              </a:rPr>
              <a:t>Edward</a:t>
            </a:r>
            <a:r>
              <a:rPr lang="en" sz="1500">
                <a:latin typeface="Overpass"/>
                <a:ea typeface="Overpass"/>
                <a:cs typeface="Overpass"/>
                <a:sym typeface="Overpass"/>
              </a:rPr>
              <a:t> in Florida and Texas</a:t>
            </a:r>
            <a:endParaRPr sz="15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99" name="Google Shape;299;p44"/>
          <p:cNvSpPr/>
          <p:nvPr/>
        </p:nvSpPr>
        <p:spPr>
          <a:xfrm rot="-2700378">
            <a:off x="7539675" y="2116698"/>
            <a:ext cx="1926795" cy="86040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4"/>
          <p:cNvSpPr txBox="1">
            <a:spLocks noGrp="1"/>
          </p:cNvSpPr>
          <p:nvPr>
            <p:ph type="subTitle" idx="3"/>
          </p:nvPr>
        </p:nvSpPr>
        <p:spPr>
          <a:xfrm>
            <a:off x="370839" y="3221471"/>
            <a:ext cx="521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verpass"/>
              <a:buChar char="●"/>
            </a:pPr>
            <a:r>
              <a:rPr lang="en" sz="1500">
                <a:latin typeface="Overpass"/>
                <a:ea typeface="Overpass"/>
                <a:cs typeface="Overpass"/>
                <a:sym typeface="Overpass"/>
              </a:rPr>
              <a:t>Enjoy her horses and corgis</a:t>
            </a:r>
            <a:endParaRPr sz="150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verpass"/>
              <a:buChar char="●"/>
            </a:pPr>
            <a:r>
              <a:rPr lang="en" sz="1500">
                <a:latin typeface="Overpass"/>
                <a:ea typeface="Overpass"/>
                <a:cs typeface="Overpass"/>
                <a:sym typeface="Overpass"/>
              </a:rPr>
              <a:t>Family peace and harmony</a:t>
            </a:r>
            <a:endParaRPr sz="150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verpass"/>
              <a:buChar char="●"/>
            </a:pPr>
            <a:r>
              <a:rPr lang="en" sz="1500">
                <a:latin typeface="Overpass"/>
                <a:ea typeface="Overpass"/>
                <a:cs typeface="Overpass"/>
                <a:sym typeface="Overpass"/>
              </a:rPr>
              <a:t>Never a burden</a:t>
            </a:r>
            <a:endParaRPr sz="150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verpass"/>
              <a:buChar char="●"/>
            </a:pPr>
            <a:r>
              <a:rPr lang="en" sz="1500">
                <a:latin typeface="Overpass"/>
                <a:ea typeface="Overpass"/>
                <a:cs typeface="Overpass"/>
                <a:sym typeface="Overpass"/>
              </a:rPr>
              <a:t>Not forced to move</a:t>
            </a:r>
            <a:endParaRPr sz="150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verpass"/>
              <a:buChar char="●"/>
            </a:pPr>
            <a:r>
              <a:rPr lang="en" sz="1500">
                <a:latin typeface="Overpass"/>
                <a:ea typeface="Overpass"/>
                <a:cs typeface="Overpass"/>
                <a:sym typeface="Overpass"/>
              </a:rPr>
              <a:t>Not outlive nest-egg</a:t>
            </a:r>
            <a:endParaRPr sz="1500"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5"/>
          <p:cNvSpPr txBox="1"/>
          <p:nvPr/>
        </p:nvSpPr>
        <p:spPr>
          <a:xfrm>
            <a:off x="1257300" y="277575"/>
            <a:ext cx="72744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rPr>
              <a:t>Elizabeth Retired Right</a:t>
            </a:r>
            <a:endParaRPr sz="4700" b="1">
              <a:solidFill>
                <a:schemeClr val="lt2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306" name="Google Shape;30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950" y="3273900"/>
            <a:ext cx="1709051" cy="170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550" y="1185675"/>
            <a:ext cx="1929500" cy="19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1400" y="1185687"/>
            <a:ext cx="1744925" cy="17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1812" y="3096400"/>
            <a:ext cx="1886550" cy="188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89450" y="1591150"/>
            <a:ext cx="3579550" cy="2386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6"/>
          <p:cNvSpPr txBox="1"/>
          <p:nvPr/>
        </p:nvSpPr>
        <p:spPr>
          <a:xfrm>
            <a:off x="1623724" y="277575"/>
            <a:ext cx="5753259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 dirty="0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rPr>
              <a:t>Elizabeth’s Reward</a:t>
            </a:r>
            <a:endParaRPr sz="4700" b="1" dirty="0">
              <a:solidFill>
                <a:schemeClr val="lt2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316" name="Google Shape;31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950" y="3273900"/>
            <a:ext cx="1709051" cy="170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550" y="1185675"/>
            <a:ext cx="1929500" cy="19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1400" y="1185687"/>
            <a:ext cx="1744925" cy="17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1812" y="3096400"/>
            <a:ext cx="1886550" cy="188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89450" y="1591150"/>
            <a:ext cx="3579550" cy="2386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7"/>
          <p:cNvSpPr txBox="1"/>
          <p:nvPr/>
        </p:nvSpPr>
        <p:spPr>
          <a:xfrm>
            <a:off x="1086299" y="277575"/>
            <a:ext cx="7069159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 dirty="0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rPr>
              <a:t>Time Machine Plot Twist</a:t>
            </a:r>
            <a:endParaRPr sz="4700" b="1" dirty="0">
              <a:solidFill>
                <a:schemeClr val="lt2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326" name="Google Shape;32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950" y="3273900"/>
            <a:ext cx="1709051" cy="170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550" y="1185675"/>
            <a:ext cx="1929500" cy="19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1400" y="1185687"/>
            <a:ext cx="1744925" cy="17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1812" y="3096400"/>
            <a:ext cx="1886550" cy="188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89450" y="1591150"/>
            <a:ext cx="3579550" cy="2386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5" name="Google Shape;335;p48"/>
          <p:cNvCxnSpPr/>
          <p:nvPr/>
        </p:nvCxnSpPr>
        <p:spPr>
          <a:xfrm rot="10800000" flipH="1">
            <a:off x="1089050" y="1298625"/>
            <a:ext cx="8055000" cy="243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6" name="Google Shape;336;p48"/>
          <p:cNvSpPr txBox="1">
            <a:spLocks noGrp="1"/>
          </p:cNvSpPr>
          <p:nvPr>
            <p:ph type="body" idx="1"/>
          </p:nvPr>
        </p:nvSpPr>
        <p:spPr>
          <a:xfrm>
            <a:off x="555650" y="1599725"/>
            <a:ext cx="3297600" cy="29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 u="sng" dirty="0"/>
              <a:t>HEALTH</a:t>
            </a:r>
            <a:endParaRPr u="sng" dirty="0"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Healthcare access </a:t>
            </a:r>
            <a:endParaRPr dirty="0"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b="1" u="sng" dirty="0"/>
              <a:t>HOME</a:t>
            </a:r>
            <a:endParaRPr b="1" u="sng" dirty="0"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Stay </a:t>
            </a:r>
            <a:r>
              <a:rPr lang="en" i="1" dirty="0"/>
              <a:t>unless </a:t>
            </a:r>
            <a:r>
              <a:rPr lang="en" dirty="0"/>
              <a:t>health forces move</a:t>
            </a:r>
            <a:endParaRPr dirty="0"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b="1" u="sng" dirty="0"/>
              <a:t>FINANCIAL</a:t>
            </a:r>
            <a:endParaRPr u="sng" dirty="0"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Assets</a:t>
            </a:r>
            <a:endParaRPr dirty="0"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b="1" u="sng" dirty="0"/>
              <a:t>FAMILY</a:t>
            </a:r>
            <a:endParaRPr b="1" u="sng" dirty="0"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Hope for peace</a:t>
            </a:r>
            <a:endParaRPr dirty="0"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“Figure it out” in crisis alone</a:t>
            </a:r>
            <a:endParaRPr dirty="0"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i="1" dirty="0"/>
              <a:t>Risk of Crisis, Concern, Conflict, Confusion</a:t>
            </a:r>
            <a:endParaRPr b="1" dirty="0"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b="1" u="sng" dirty="0"/>
              <a:t>LEGAL</a:t>
            </a:r>
            <a:endParaRPr b="1" u="sng" dirty="0"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" dirty="0"/>
              <a:t>Orderly Death</a:t>
            </a:r>
            <a:endParaRPr dirty="0"/>
          </a:p>
        </p:txBody>
      </p:sp>
      <p:sp>
        <p:nvSpPr>
          <p:cNvPr id="337" name="Google Shape;337;p48"/>
          <p:cNvSpPr txBox="1">
            <a:spLocks noGrp="1"/>
          </p:cNvSpPr>
          <p:nvPr>
            <p:ph type="title"/>
          </p:nvPr>
        </p:nvSpPr>
        <p:spPr>
          <a:xfrm>
            <a:off x="702950" y="449134"/>
            <a:ext cx="773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400"/>
              <a:t>Key Drivers of Success</a:t>
            </a:r>
            <a:endParaRPr sz="3400"/>
          </a:p>
        </p:txBody>
      </p:sp>
      <p:graphicFrame>
        <p:nvGraphicFramePr>
          <p:cNvPr id="338" name="Google Shape;338;p48"/>
          <p:cNvGraphicFramePr/>
          <p:nvPr>
            <p:extLst>
              <p:ext uri="{D42A27DB-BD31-4B8C-83A1-F6EECF244321}">
                <p14:modId xmlns:p14="http://schemas.microsoft.com/office/powerpoint/2010/main" val="2269804238"/>
              </p:ext>
            </p:extLst>
          </p:nvPr>
        </p:nvGraphicFramePr>
        <p:xfrm>
          <a:off x="540324" y="1184017"/>
          <a:ext cx="8135425" cy="365770"/>
        </p:xfrm>
        <a:graphic>
          <a:graphicData uri="http://schemas.openxmlformats.org/drawingml/2006/table">
            <a:tbl>
              <a:tblPr firstRow="1" bandRow="1">
                <a:noFill/>
                <a:tableStyleId>{9996328C-DEC5-4858-8BC1-21BD4D022140}</a:tableStyleId>
              </a:tblPr>
              <a:tblGrid>
                <a:gridCol w="351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i="0" u="none" strike="noStrike" cap="none" dirty="0">
                          <a:solidFill>
                            <a:srgbClr val="FFFFFF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Retire Right</a:t>
                      </a:r>
                      <a:endParaRPr sz="1800" b="1" u="none" strike="noStrike" cap="none" dirty="0">
                        <a:latin typeface="Overpass"/>
                        <a:ea typeface="Overpass"/>
                        <a:cs typeface="Overpass"/>
                        <a:sym typeface="Overpass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i="0" u="none" strike="noStrike" cap="none" dirty="0">
                          <a:solidFill>
                            <a:srgbClr val="FFFFFF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Add L</a:t>
                      </a:r>
                      <a:r>
                        <a:rPr lang="en" sz="1800" dirty="0"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ongevity</a:t>
                      </a:r>
                      <a:endParaRPr sz="1800" i="0" u="none" strike="noStrike" cap="none" dirty="0">
                        <a:latin typeface="Overpass"/>
                        <a:ea typeface="Overpass"/>
                        <a:cs typeface="Overpass"/>
                        <a:sym typeface="Overpass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39" name="Google Shape;339;p48"/>
          <p:cNvCxnSpPr/>
          <p:nvPr/>
        </p:nvCxnSpPr>
        <p:spPr>
          <a:xfrm rot="10800000" flipH="1">
            <a:off x="606550" y="2124750"/>
            <a:ext cx="8055000" cy="243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0" name="Google Shape;340;p48"/>
          <p:cNvCxnSpPr/>
          <p:nvPr/>
        </p:nvCxnSpPr>
        <p:spPr>
          <a:xfrm rot="10800000" flipH="1">
            <a:off x="606550" y="2724025"/>
            <a:ext cx="8055000" cy="243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1" name="Google Shape;341;p48"/>
          <p:cNvSpPr txBox="1">
            <a:spLocks noGrp="1"/>
          </p:cNvSpPr>
          <p:nvPr>
            <p:ph type="body" idx="1"/>
          </p:nvPr>
        </p:nvSpPr>
        <p:spPr>
          <a:xfrm>
            <a:off x="4060850" y="1867953"/>
            <a:ext cx="4854600" cy="29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Healthspan</a:t>
            </a:r>
            <a:endParaRPr b="1" dirty="0"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Stay </a:t>
            </a:r>
            <a:r>
              <a:rPr lang="en" b="1" i="1" dirty="0"/>
              <a:t>even</a:t>
            </a:r>
            <a:r>
              <a:rPr lang="en" b="1" dirty="0"/>
              <a:t> </a:t>
            </a:r>
            <a:r>
              <a:rPr lang="en" b="1" i="1" dirty="0"/>
              <a:t>if</a:t>
            </a:r>
            <a:r>
              <a:rPr lang="en" b="1" dirty="0"/>
              <a:t> health changes (without burdening family)</a:t>
            </a:r>
            <a:endParaRPr b="1" dirty="0"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Use of Assets (by you then by family)</a:t>
            </a:r>
            <a:endParaRPr b="1" dirty="0"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Pre-empt conflict</a:t>
            </a:r>
            <a:endParaRPr b="1" dirty="0"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Pro-guided action plan</a:t>
            </a:r>
            <a:endParaRPr b="1" dirty="0"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b="1" i="1" dirty="0"/>
              <a:t>Reward of Control, Confidence, Connection, Clarity</a:t>
            </a:r>
            <a:endParaRPr b="1" dirty="0"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" b="1" dirty="0"/>
              <a:t>Quality Life</a:t>
            </a:r>
            <a:endParaRPr b="1" dirty="0"/>
          </a:p>
        </p:txBody>
      </p:sp>
      <p:cxnSp>
        <p:nvCxnSpPr>
          <p:cNvPr id="342" name="Google Shape;342;p48"/>
          <p:cNvCxnSpPr/>
          <p:nvPr/>
        </p:nvCxnSpPr>
        <p:spPr>
          <a:xfrm rot="10800000" flipH="1">
            <a:off x="620750" y="4489668"/>
            <a:ext cx="8055000" cy="243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3" name="Google Shape;343;p48"/>
          <p:cNvCxnSpPr/>
          <p:nvPr/>
        </p:nvCxnSpPr>
        <p:spPr>
          <a:xfrm rot="10800000" flipH="1">
            <a:off x="606550" y="3318651"/>
            <a:ext cx="8055000" cy="243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9"/>
          <p:cNvSpPr txBox="1">
            <a:spLocks noGrp="1"/>
          </p:cNvSpPr>
          <p:nvPr>
            <p:ph type="body" idx="1"/>
          </p:nvPr>
        </p:nvSpPr>
        <p:spPr>
          <a:xfrm>
            <a:off x="1376700" y="2624900"/>
            <a:ext cx="2964300" cy="24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"/>
              <a:buAutoNum type="arabicPeriod"/>
            </a:pPr>
            <a:r>
              <a:rPr lang="en" dirty="0">
                <a:latin typeface="Overpass"/>
                <a:ea typeface="Overpass"/>
                <a:cs typeface="Overpass"/>
                <a:sym typeface="Overpass"/>
              </a:rPr>
              <a:t>Rehab Discharge</a:t>
            </a:r>
            <a:endParaRPr dirty="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"/>
              <a:buAutoNum type="arabicPeriod"/>
            </a:pPr>
            <a:r>
              <a:rPr lang="en" dirty="0">
                <a:latin typeface="Overpass"/>
                <a:ea typeface="Overpass"/>
                <a:cs typeface="Overpass"/>
                <a:sym typeface="Overpass"/>
              </a:rPr>
              <a:t>Managing Affairs</a:t>
            </a:r>
            <a:endParaRPr dirty="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"/>
              <a:buAutoNum type="arabicPeriod"/>
            </a:pPr>
            <a:r>
              <a:rPr lang="en" dirty="0">
                <a:latin typeface="Overpass"/>
                <a:ea typeface="Overpass"/>
                <a:cs typeface="Overpass"/>
                <a:sym typeface="Overpass"/>
              </a:rPr>
              <a:t>One Kid Pulling the Oar</a:t>
            </a:r>
            <a:endParaRPr dirty="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"/>
              <a:buAutoNum type="arabicPeriod"/>
            </a:pPr>
            <a:r>
              <a:rPr lang="en" dirty="0">
                <a:latin typeface="Overpass"/>
                <a:ea typeface="Overpass"/>
                <a:cs typeface="Overpass"/>
                <a:sym typeface="Overpass"/>
              </a:rPr>
              <a:t>Bills and Taxes</a:t>
            </a:r>
            <a:endParaRPr dirty="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"/>
              <a:buAutoNum type="arabicPeriod"/>
            </a:pPr>
            <a:r>
              <a:rPr lang="en" dirty="0">
                <a:latin typeface="Overpass"/>
                <a:ea typeface="Overpass"/>
                <a:cs typeface="Overpass"/>
                <a:sym typeface="Overpass"/>
              </a:rPr>
              <a:t>Money</a:t>
            </a:r>
            <a:endParaRPr dirty="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"/>
              <a:buAutoNum type="arabicPeriod"/>
            </a:pPr>
            <a:r>
              <a:rPr lang="en" dirty="0">
                <a:latin typeface="Overpass"/>
                <a:ea typeface="Overpass"/>
                <a:cs typeface="Overpass"/>
                <a:sym typeface="Overpass"/>
              </a:rPr>
              <a:t>Health &amp; Financial Agent Conflict</a:t>
            </a:r>
            <a:endParaRPr dirty="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"/>
              <a:buAutoNum type="arabicPeriod"/>
            </a:pPr>
            <a:r>
              <a:rPr lang="en" dirty="0">
                <a:latin typeface="Overpass"/>
                <a:ea typeface="Overpass"/>
                <a:cs typeface="Overpass"/>
                <a:sym typeface="Overpass"/>
              </a:rPr>
              <a:t>Life Support</a:t>
            </a:r>
            <a:endParaRPr dirty="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"/>
              <a:buAutoNum type="arabicPeriod"/>
            </a:pPr>
            <a:r>
              <a:rPr lang="en" dirty="0">
                <a:latin typeface="Overpass"/>
                <a:ea typeface="Overpass"/>
                <a:cs typeface="Overpass"/>
                <a:sym typeface="Overpass"/>
              </a:rPr>
              <a:t>Vulnerability to Exploitation</a:t>
            </a:r>
            <a:endParaRPr dirty="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"/>
              <a:buAutoNum type="arabicPeriod"/>
            </a:pPr>
            <a:r>
              <a:rPr lang="en" dirty="0">
                <a:latin typeface="Overpass"/>
                <a:ea typeface="Overpass"/>
                <a:cs typeface="Overpass"/>
                <a:sym typeface="Overpass"/>
              </a:rPr>
              <a:t>Handling of Remains</a:t>
            </a:r>
            <a:endParaRPr dirty="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"/>
              <a:buAutoNum type="arabicPeriod"/>
            </a:pPr>
            <a:r>
              <a:rPr lang="en" dirty="0">
                <a:latin typeface="Overpass"/>
                <a:ea typeface="Overpass"/>
                <a:cs typeface="Overpass"/>
                <a:sym typeface="Overpass"/>
              </a:rPr>
              <a:t>Inheritance</a:t>
            </a:r>
            <a:endParaRPr dirty="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49" name="Google Shape;349;p49"/>
          <p:cNvSpPr txBox="1">
            <a:spLocks noGrp="1"/>
          </p:cNvSpPr>
          <p:nvPr>
            <p:ph type="body" idx="2"/>
          </p:nvPr>
        </p:nvSpPr>
        <p:spPr>
          <a:xfrm>
            <a:off x="5236800" y="2624900"/>
            <a:ext cx="2530500" cy="24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u="sng">
                <a:latin typeface="Overpass"/>
                <a:ea typeface="Overpass"/>
                <a:cs typeface="Overpass"/>
                <a:sym typeface="Overpass"/>
              </a:rPr>
              <a:t>Goals &amp; Guidance</a:t>
            </a:r>
            <a:endParaRPr b="1" i="1" u="sng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u="sng">
                <a:latin typeface="Overpass"/>
                <a:ea typeface="Overpass"/>
                <a:cs typeface="Overpass"/>
                <a:sym typeface="Overpass"/>
              </a:rPr>
              <a:t>Professionals</a:t>
            </a:r>
            <a:endParaRPr b="1" i="1" u="sng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u="sng">
                <a:latin typeface="Overpass"/>
                <a:ea typeface="Overpass"/>
                <a:cs typeface="Overpass"/>
                <a:sym typeface="Overpass"/>
              </a:rPr>
              <a:t>Compensation</a:t>
            </a:r>
            <a:endParaRPr b="1" i="1" u="sng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u="sng">
                <a:latin typeface="Overpass"/>
                <a:ea typeface="Overpass"/>
                <a:cs typeface="Overpass"/>
                <a:sym typeface="Overpass"/>
              </a:rPr>
              <a:t>Organize Accounts / Passwords</a:t>
            </a:r>
            <a:endParaRPr b="1" i="1" u="sng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u="sng">
                <a:latin typeface="Overpass"/>
                <a:ea typeface="Overpass"/>
                <a:cs typeface="Overpass"/>
                <a:sym typeface="Overpass"/>
              </a:rPr>
              <a:t>Transparency</a:t>
            </a:r>
            <a:endParaRPr b="1" i="1" u="sng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u="sng">
                <a:latin typeface="Overpass"/>
                <a:ea typeface="Overpass"/>
                <a:cs typeface="Overpass"/>
                <a:sym typeface="Overpass"/>
              </a:rPr>
              <a:t>Duty to Defer</a:t>
            </a:r>
            <a:endParaRPr b="1" i="1" u="sng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u="sng">
                <a:latin typeface="Overpass"/>
                <a:ea typeface="Overpass"/>
                <a:cs typeface="Overpass"/>
                <a:sym typeface="Overpass"/>
              </a:rPr>
              <a:t>Living Will</a:t>
            </a:r>
            <a:endParaRPr b="1" i="1" u="sng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u="sng">
                <a:latin typeface="Overpass"/>
                <a:ea typeface="Overpass"/>
                <a:cs typeface="Overpass"/>
                <a:sym typeface="Overpass"/>
              </a:rPr>
              <a:t>MHAD</a:t>
            </a:r>
            <a:endParaRPr b="1" i="1" u="sng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u="sng">
                <a:latin typeface="Overpass"/>
                <a:ea typeface="Overpass"/>
                <a:cs typeface="Overpass"/>
                <a:sym typeface="Overpass"/>
              </a:rPr>
              <a:t>DHOR</a:t>
            </a:r>
            <a:endParaRPr b="1" i="1" u="sng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u="sng">
                <a:latin typeface="Overpass"/>
                <a:ea typeface="Overpass"/>
                <a:cs typeface="Overpass"/>
                <a:sym typeface="Overpass"/>
              </a:rPr>
              <a:t>Will / Trust</a:t>
            </a:r>
            <a:endParaRPr b="1" i="1" u="sng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50" name="Google Shape;350;p49"/>
          <p:cNvSpPr txBox="1">
            <a:spLocks noGrp="1"/>
          </p:cNvSpPr>
          <p:nvPr>
            <p:ph type="title"/>
          </p:nvPr>
        </p:nvSpPr>
        <p:spPr>
          <a:xfrm>
            <a:off x="288149" y="227225"/>
            <a:ext cx="863960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Top Ten Sources of Family Conflict / Burden</a:t>
            </a:r>
            <a:endParaRPr sz="3200" dirty="0"/>
          </a:p>
        </p:txBody>
      </p:sp>
      <p:cxnSp>
        <p:nvCxnSpPr>
          <p:cNvPr id="351" name="Google Shape;351;p49"/>
          <p:cNvCxnSpPr/>
          <p:nvPr/>
        </p:nvCxnSpPr>
        <p:spPr>
          <a:xfrm>
            <a:off x="3115300" y="1582723"/>
            <a:ext cx="2118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" name="Google Shape;352;p49"/>
          <p:cNvCxnSpPr/>
          <p:nvPr/>
        </p:nvCxnSpPr>
        <p:spPr>
          <a:xfrm>
            <a:off x="3115300" y="1951366"/>
            <a:ext cx="2118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3" name="Google Shape;353;p49"/>
          <p:cNvCxnSpPr/>
          <p:nvPr/>
        </p:nvCxnSpPr>
        <p:spPr>
          <a:xfrm>
            <a:off x="3569675" y="2315770"/>
            <a:ext cx="1637400" cy="5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4" name="Google Shape;354;p49"/>
          <p:cNvCxnSpPr/>
          <p:nvPr/>
        </p:nvCxnSpPr>
        <p:spPr>
          <a:xfrm rot="10800000" flipH="1">
            <a:off x="2985875" y="2665877"/>
            <a:ext cx="2221200" cy="11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5" name="Google Shape;355;p49"/>
          <p:cNvCxnSpPr/>
          <p:nvPr/>
        </p:nvCxnSpPr>
        <p:spPr>
          <a:xfrm>
            <a:off x="2446700" y="3027385"/>
            <a:ext cx="2829900" cy="15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49"/>
          <p:cNvCxnSpPr/>
          <p:nvPr/>
        </p:nvCxnSpPr>
        <p:spPr>
          <a:xfrm>
            <a:off x="4233400" y="3410973"/>
            <a:ext cx="1000800" cy="2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Google Shape;357;p49"/>
          <p:cNvCxnSpPr/>
          <p:nvPr/>
        </p:nvCxnSpPr>
        <p:spPr>
          <a:xfrm>
            <a:off x="2858850" y="3774929"/>
            <a:ext cx="2385900" cy="12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" name="Google Shape;358;p49"/>
          <p:cNvCxnSpPr/>
          <p:nvPr/>
        </p:nvCxnSpPr>
        <p:spPr>
          <a:xfrm>
            <a:off x="3865400" y="4133596"/>
            <a:ext cx="1352700" cy="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49"/>
          <p:cNvCxnSpPr>
            <a:cxnSpLocks/>
          </p:cNvCxnSpPr>
          <p:nvPr/>
        </p:nvCxnSpPr>
        <p:spPr>
          <a:xfrm flipV="1">
            <a:off x="3416643" y="4499871"/>
            <a:ext cx="1859957" cy="1368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49"/>
          <p:cNvCxnSpPr/>
          <p:nvPr/>
        </p:nvCxnSpPr>
        <p:spPr>
          <a:xfrm>
            <a:off x="2746100" y="4867214"/>
            <a:ext cx="2530500" cy="15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1" name="Google Shape;361;p49"/>
          <p:cNvSpPr txBox="1">
            <a:spLocks noGrp="1"/>
          </p:cNvSpPr>
          <p:nvPr>
            <p:ph type="title"/>
          </p:nvPr>
        </p:nvSpPr>
        <p:spPr>
          <a:xfrm>
            <a:off x="364350" y="744320"/>
            <a:ext cx="841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i="1" dirty="0"/>
              <a:t>Pre-Empt </a:t>
            </a:r>
            <a:r>
              <a:rPr lang="en" sz="2700" i="1" u="sng" dirty="0"/>
              <a:t>Today</a:t>
            </a:r>
            <a:endParaRPr sz="2700" i="1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0"/>
          <p:cNvSpPr txBox="1">
            <a:spLocks noGrp="1"/>
          </p:cNvSpPr>
          <p:nvPr>
            <p:ph type="title"/>
          </p:nvPr>
        </p:nvSpPr>
        <p:spPr>
          <a:xfrm>
            <a:off x="989600" y="1662206"/>
            <a:ext cx="183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Simplify</a:t>
            </a:r>
            <a:endParaRPr/>
          </a:p>
        </p:txBody>
      </p:sp>
      <p:sp>
        <p:nvSpPr>
          <p:cNvPr id="367" name="Google Shape;367;p50"/>
          <p:cNvSpPr txBox="1">
            <a:spLocks noGrp="1"/>
          </p:cNvSpPr>
          <p:nvPr>
            <p:ph type="subTitle" idx="1"/>
          </p:nvPr>
        </p:nvSpPr>
        <p:spPr>
          <a:xfrm>
            <a:off x="405625" y="2262575"/>
            <a:ext cx="2778000" cy="30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Modern retirement overwhelms us with non-financial decisions crucial for success.</a:t>
            </a:r>
            <a:br>
              <a:rPr lang="en">
                <a:latin typeface="Overpass"/>
                <a:ea typeface="Overpass"/>
                <a:cs typeface="Overpass"/>
                <a:sym typeface="Overpass"/>
              </a:rPr>
            </a:b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"/>
              <a:buChar char="●"/>
            </a:pPr>
            <a:r>
              <a:rPr lang="en" b="1">
                <a:latin typeface="Overpass"/>
                <a:ea typeface="Overpass"/>
                <a:cs typeface="Overpass"/>
                <a:sym typeface="Overpass"/>
              </a:rPr>
              <a:t>Simplify and connect the dots all in one living master plan.</a:t>
            </a:r>
            <a:endParaRPr b="1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68" name="Google Shape;368;p50"/>
          <p:cNvSpPr txBox="1">
            <a:spLocks noGrp="1"/>
          </p:cNvSpPr>
          <p:nvPr>
            <p:ph type="title" idx="2"/>
          </p:nvPr>
        </p:nvSpPr>
        <p:spPr>
          <a:xfrm>
            <a:off x="3856988" y="1662206"/>
            <a:ext cx="183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Dignify</a:t>
            </a:r>
            <a:endParaRPr/>
          </a:p>
        </p:txBody>
      </p:sp>
      <p:sp>
        <p:nvSpPr>
          <p:cNvPr id="369" name="Google Shape;369;p50"/>
          <p:cNvSpPr txBox="1">
            <a:spLocks noGrp="1"/>
          </p:cNvSpPr>
          <p:nvPr>
            <p:ph type="title" idx="4"/>
          </p:nvPr>
        </p:nvSpPr>
        <p:spPr>
          <a:xfrm>
            <a:off x="6620500" y="1662206"/>
            <a:ext cx="183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Unify</a:t>
            </a:r>
            <a:endParaRPr/>
          </a:p>
        </p:txBody>
      </p:sp>
      <p:sp>
        <p:nvSpPr>
          <p:cNvPr id="370" name="Google Shape;370;p50"/>
          <p:cNvSpPr txBox="1">
            <a:spLocks noGrp="1"/>
          </p:cNvSpPr>
          <p:nvPr>
            <p:ph type="title" idx="6"/>
          </p:nvPr>
        </p:nvSpPr>
        <p:spPr>
          <a:xfrm>
            <a:off x="937000" y="604618"/>
            <a:ext cx="727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Why a Longevity Plan?</a:t>
            </a:r>
            <a:endParaRPr/>
          </a:p>
        </p:txBody>
      </p:sp>
      <p:sp>
        <p:nvSpPr>
          <p:cNvPr id="371" name="Google Shape;371;p50"/>
          <p:cNvSpPr txBox="1">
            <a:spLocks noGrp="1"/>
          </p:cNvSpPr>
          <p:nvPr>
            <p:ph type="subTitle" idx="1"/>
          </p:nvPr>
        </p:nvSpPr>
        <p:spPr>
          <a:xfrm>
            <a:off x="3183000" y="2262575"/>
            <a:ext cx="2778000" cy="30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"/>
              <a:buChar char="●"/>
            </a:pPr>
            <a:r>
              <a:rPr lang="en" dirty="0">
                <a:latin typeface="Overpass"/>
                <a:ea typeface="Overpass"/>
                <a:cs typeface="Overpass"/>
                <a:sym typeface="Overpass"/>
              </a:rPr>
              <a:t>70% of us end up where we vowed we never would.</a:t>
            </a:r>
            <a:br>
              <a:rPr lang="en" dirty="0">
                <a:latin typeface="Overpass"/>
                <a:ea typeface="Overpass"/>
                <a:cs typeface="Overpass"/>
                <a:sym typeface="Overpass"/>
              </a:rPr>
            </a:br>
            <a:endParaRPr lang="en" dirty="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"/>
              <a:buChar char="●"/>
            </a:pPr>
            <a:endParaRPr lang="en" dirty="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"/>
              <a:buChar char="●"/>
            </a:pPr>
            <a:endParaRPr dirty="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"/>
              <a:buChar char="●"/>
            </a:pPr>
            <a:r>
              <a:rPr lang="en" b="1" dirty="0">
                <a:latin typeface="Overpass"/>
                <a:ea typeface="Overpass"/>
                <a:cs typeface="Overpass"/>
                <a:sym typeface="Overpass"/>
              </a:rPr>
              <a:t>Change the odds radically in your favor.</a:t>
            </a:r>
            <a:endParaRPr b="1" dirty="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72" name="Google Shape;372;p50"/>
          <p:cNvSpPr txBox="1">
            <a:spLocks noGrp="1"/>
          </p:cNvSpPr>
          <p:nvPr>
            <p:ph type="subTitle" idx="1"/>
          </p:nvPr>
        </p:nvSpPr>
        <p:spPr>
          <a:xfrm>
            <a:off x="5968225" y="2262575"/>
            <a:ext cx="2778000" cy="30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"/>
              <a:buChar char="●"/>
            </a:pPr>
            <a:r>
              <a:rPr lang="en" dirty="0">
                <a:latin typeface="Overpass"/>
                <a:ea typeface="Overpass"/>
                <a:cs typeface="Overpass"/>
                <a:sym typeface="Overpass"/>
              </a:rPr>
              <a:t>We all experience fear at the thought of “what if…?”</a:t>
            </a:r>
            <a:br>
              <a:rPr lang="en" dirty="0">
                <a:latin typeface="Overpass"/>
                <a:ea typeface="Overpass"/>
                <a:cs typeface="Overpass"/>
                <a:sym typeface="Overpass"/>
              </a:rPr>
            </a:br>
            <a:endParaRPr lang="en" dirty="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"/>
              <a:buChar char="●"/>
            </a:pPr>
            <a:endParaRPr lang="en" dirty="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"/>
              <a:buChar char="●"/>
            </a:pPr>
            <a:endParaRPr dirty="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"/>
              <a:buChar char="●"/>
            </a:pPr>
            <a:r>
              <a:rPr lang="en" b="1" dirty="0">
                <a:latin typeface="Overpass"/>
                <a:ea typeface="Overpass"/>
                <a:cs typeface="Overpass"/>
                <a:sym typeface="Overpass"/>
              </a:rPr>
              <a:t>Make it easy for your loved ones, united, to achieve what matters most to you.</a:t>
            </a:r>
            <a:endParaRPr b="1" dirty="0"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mal Healthcare Center by Slidesgo">
  <a:themeElements>
    <a:clrScheme name="Simple Light">
      <a:dk1>
        <a:srgbClr val="666666"/>
      </a:dk1>
      <a:lt1>
        <a:srgbClr val="65B3B6"/>
      </a:lt1>
      <a:dk2>
        <a:srgbClr val="9DDBDE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9DDBDE"/>
      </a:accent4>
      <a:accent5>
        <a:srgbClr val="9DDBDE"/>
      </a:accent5>
      <a:accent6>
        <a:srgbClr val="9DDBDE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395</Words>
  <Application>Microsoft Office PowerPoint</Application>
  <PresentationFormat>On-screen Show (16:9)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Overpass</vt:lpstr>
      <vt:lpstr>Arial</vt:lpstr>
      <vt:lpstr>Simple Light</vt:lpstr>
      <vt:lpstr>Formal Healthcare Center by Slidesgo</vt:lpstr>
      <vt:lpstr>LONGEVITY LAW AND PLANNING</vt:lpstr>
      <vt:lpstr>Longevity Law</vt:lpstr>
      <vt:lpstr>Meet Elizabeth</vt:lpstr>
      <vt:lpstr>PowerPoint Presentation</vt:lpstr>
      <vt:lpstr>PowerPoint Presentation</vt:lpstr>
      <vt:lpstr>PowerPoint Presentation</vt:lpstr>
      <vt:lpstr>Key Drivers of Success</vt:lpstr>
      <vt:lpstr>Top Ten Sources of Family Conflict / Burden</vt:lpstr>
      <vt:lpstr>Simplify</vt:lpstr>
      <vt:lpstr>Scott Schill, Esq.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LONGEVITY LAW AND PLANNING</dc:title>
  <cp:lastModifiedBy>Scott Schill</cp:lastModifiedBy>
  <cp:revision>4</cp:revision>
  <dcterms:modified xsi:type="dcterms:W3CDTF">2022-08-15T15:44:38Z</dcterms:modified>
</cp:coreProperties>
</file>